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6" r:id="rId29"/>
    <p:sldId id="287" r:id="rId30"/>
    <p:sldId id="288" r:id="rId31"/>
    <p:sldId id="289" r:id="rId32"/>
    <p:sldId id="290" r:id="rId33"/>
    <p:sldId id="291" r:id="rId34"/>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0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F222F2B-BBC6-41F1-B9A5-F3A04339D2A1}" type="datetimeFigureOut">
              <a:rPr lang="it-IT" smtClean="0"/>
              <a:pPr/>
              <a:t>15/06/2009</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E8E1D4A-FF30-4A76-B4C2-424849F5A88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sz="1050" cap="all" baseline="0" dirty="0">
              <a:solidFill>
                <a:srgbClr val="0070C0"/>
              </a:solidFill>
            </a:endParaRPr>
          </a:p>
        </p:txBody>
      </p:sp>
      <p:sp>
        <p:nvSpPr>
          <p:cNvPr id="4" name="Segnaposto numero diapositiva 3"/>
          <p:cNvSpPr>
            <a:spLocks noGrp="1"/>
          </p:cNvSpPr>
          <p:nvPr>
            <p:ph type="sldNum" sz="quarter" idx="10"/>
          </p:nvPr>
        </p:nvSpPr>
        <p:spPr/>
        <p:txBody>
          <a:bodyPr/>
          <a:lstStyle/>
          <a:p>
            <a:fld id="{7E8E1D4A-FF30-4A76-B4C2-424849F5A884}" type="slidenum">
              <a:rPr lang="it-IT" smtClean="0"/>
              <a:pPr/>
              <a:t>14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6257C53-5ED0-41D3-AA3C-DE423D97DABD}" type="datetime1">
              <a:rPr lang="it-IT" smtClean="0"/>
              <a:pPr/>
              <a:t>15/06/2009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E914DCA-8C9F-4527-8D25-FF1FCBFE14C3}" type="datetime1">
              <a:rPr lang="it-IT" smtClean="0"/>
              <a:pPr/>
              <a:t>15/06/2009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5F78C3-F2B6-4CA5-B8E6-B96142A945A3}" type="datetime1">
              <a:rPr lang="it-IT" smtClean="0"/>
              <a:pPr/>
              <a:t>15/06/2009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C14BECB-B06F-4457-9215-8570FA571FD5}" type="datetime1">
              <a:rPr lang="it-IT" smtClean="0"/>
              <a:pPr/>
              <a:t>15/06/2009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FF3254-E05E-4EC3-BA30-4C0DEE90C5F3}" type="datetime1">
              <a:rPr lang="it-IT" smtClean="0"/>
              <a:pPr/>
              <a:t>15/06/2009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3986E4E-632C-40B4-B4D9-0DE8AEA78A96}" type="datetime1">
              <a:rPr lang="it-IT" smtClean="0"/>
              <a:pPr/>
              <a:t>15/06/2009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4192F76-D636-496C-83C6-F78CE9B05052}" type="datetime1">
              <a:rPr lang="it-IT" smtClean="0"/>
              <a:pPr/>
              <a:t>15/06/2009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2D61AE7-B852-4F3E-931D-F2F9996FE813}" type="datetime1">
              <a:rPr lang="it-IT" smtClean="0"/>
              <a:pPr/>
              <a:t>15/06/2009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C26588C-4AC9-4A99-9B12-FF32C0D32DF9}" type="datetime1">
              <a:rPr lang="it-IT" smtClean="0"/>
              <a:pPr/>
              <a:t>15/06/2009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C71CA9B-4B31-4438-B7E0-7FEF6AD431C2}" type="datetime1">
              <a:rPr lang="it-IT" smtClean="0"/>
              <a:pPr/>
              <a:t>15/06/2009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0FA8A99-16A1-493B-8722-5130CBADA670}" type="datetime1">
              <a:rPr lang="it-IT" smtClean="0"/>
              <a:pPr/>
              <a:t>15/06/2009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6457E0-B813-426B-AB98-609C3EC3771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DAC80-A65E-42E7-A733-7820BA0FFEA4}" type="datetime1">
              <a:rPr lang="it-IT" smtClean="0"/>
              <a:pPr/>
              <a:t>15/06/2009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457E0-B813-426B-AB98-609C3EC3771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1</a:t>
            </a:r>
            <a:r>
              <a:rPr lang="it-IT" sz="1600" dirty="0" smtClean="0">
                <a:solidFill>
                  <a:srgbClr val="0070C0"/>
                </a:solidFill>
              </a:rPr>
              <a:t/>
            </a:r>
            <a:br>
              <a:rPr lang="it-IT" sz="1600" dirty="0" smtClean="0">
                <a:solidFill>
                  <a:srgbClr val="0070C0"/>
                </a:solidFill>
              </a:rPr>
            </a:br>
            <a:r>
              <a:rPr lang="it-IT" sz="4000" b="1" dirty="0" smtClean="0">
                <a:solidFill>
                  <a:srgbClr val="0070C0"/>
                </a:solidFill>
              </a:rPr>
              <a:t>LA CRISI E LE IMPRESE</a:t>
            </a:r>
            <a:endParaRPr lang="it-IT" sz="4000" b="1" dirty="0">
              <a:solidFill>
                <a:srgbClr val="0070C0"/>
              </a:solidFill>
            </a:endParaRPr>
          </a:p>
        </p:txBody>
      </p:sp>
      <p:sp>
        <p:nvSpPr>
          <p:cNvPr id="3" name="Segnaposto contenuto 2"/>
          <p:cNvSpPr>
            <a:spLocks noGrp="1"/>
          </p:cNvSpPr>
          <p:nvPr>
            <p:ph idx="1"/>
          </p:nvPr>
        </p:nvSpPr>
        <p:spPr>
          <a:xfrm>
            <a:off x="428596" y="1643050"/>
            <a:ext cx="8229600" cy="4525963"/>
          </a:xfrm>
        </p:spPr>
        <p:txBody>
          <a:bodyPr>
            <a:normAutofit fontScale="92500" lnSpcReduction="20000"/>
          </a:bodyPr>
          <a:lstStyle/>
          <a:p>
            <a:pPr algn="ctr">
              <a:buNone/>
            </a:pPr>
            <a:r>
              <a:rPr lang="it-IT" sz="2800" cap="all" dirty="0" smtClean="0">
                <a:solidFill>
                  <a:srgbClr val="FF0000"/>
                </a:solidFill>
              </a:rPr>
              <a:t>Bad </a:t>
            </a:r>
            <a:r>
              <a:rPr lang="it-IT" sz="2800" cap="all" dirty="0" err="1" smtClean="0">
                <a:solidFill>
                  <a:srgbClr val="FF0000"/>
                </a:solidFill>
              </a:rPr>
              <a:t>companies</a:t>
            </a:r>
            <a:r>
              <a:rPr lang="it-IT" sz="2800" cap="all" dirty="0" smtClean="0">
                <a:solidFill>
                  <a:srgbClr val="FF0000"/>
                </a:solidFill>
              </a:rPr>
              <a:t> are </a:t>
            </a:r>
            <a:r>
              <a:rPr lang="it-IT" sz="2800" cap="all" dirty="0" err="1" smtClean="0">
                <a:solidFill>
                  <a:srgbClr val="FF0000"/>
                </a:solidFill>
              </a:rPr>
              <a:t>destroyed</a:t>
            </a:r>
            <a:r>
              <a:rPr lang="it-IT" sz="2800" cap="all" dirty="0" smtClean="0">
                <a:solidFill>
                  <a:srgbClr val="FF0000"/>
                </a:solidFill>
              </a:rPr>
              <a:t> </a:t>
            </a:r>
            <a:r>
              <a:rPr lang="it-IT" sz="2800" cap="all" dirty="0" err="1" smtClean="0">
                <a:solidFill>
                  <a:srgbClr val="FF0000"/>
                </a:solidFill>
              </a:rPr>
              <a:t>by</a:t>
            </a:r>
            <a:r>
              <a:rPr lang="it-IT" sz="2800" cap="all" dirty="0" smtClean="0">
                <a:solidFill>
                  <a:srgbClr val="FF0000"/>
                </a:solidFill>
              </a:rPr>
              <a:t> </a:t>
            </a:r>
            <a:r>
              <a:rPr lang="it-IT" sz="2800" cap="all" dirty="0" err="1" smtClean="0">
                <a:solidFill>
                  <a:srgbClr val="FF0000"/>
                </a:solidFill>
              </a:rPr>
              <a:t>crises</a:t>
            </a:r>
            <a:endParaRPr lang="it-IT" sz="2800" cap="all" dirty="0" smtClean="0">
              <a:solidFill>
                <a:srgbClr val="FF0000"/>
              </a:solidFill>
            </a:endParaRPr>
          </a:p>
          <a:p>
            <a:pPr algn="ctr">
              <a:buNone/>
            </a:pPr>
            <a:r>
              <a:rPr lang="it-IT" sz="2800" cap="all" dirty="0" err="1" smtClean="0">
                <a:solidFill>
                  <a:srgbClr val="FF0000"/>
                </a:solidFill>
              </a:rPr>
              <a:t>Good</a:t>
            </a:r>
            <a:r>
              <a:rPr lang="it-IT" sz="2800" cap="all" dirty="0" smtClean="0">
                <a:solidFill>
                  <a:srgbClr val="FF0000"/>
                </a:solidFill>
              </a:rPr>
              <a:t> </a:t>
            </a:r>
            <a:r>
              <a:rPr lang="it-IT" sz="2800" cap="all" dirty="0" err="1" smtClean="0">
                <a:solidFill>
                  <a:srgbClr val="FF0000"/>
                </a:solidFill>
              </a:rPr>
              <a:t>companies</a:t>
            </a:r>
            <a:r>
              <a:rPr lang="it-IT" sz="2800" cap="all" dirty="0" smtClean="0">
                <a:solidFill>
                  <a:srgbClr val="FF0000"/>
                </a:solidFill>
              </a:rPr>
              <a:t> </a:t>
            </a:r>
            <a:r>
              <a:rPr lang="it-IT" sz="2800" cap="all" dirty="0" err="1" smtClean="0">
                <a:solidFill>
                  <a:srgbClr val="FF0000"/>
                </a:solidFill>
              </a:rPr>
              <a:t>survive</a:t>
            </a:r>
            <a:r>
              <a:rPr lang="it-IT" sz="2800" cap="all" dirty="0" smtClean="0">
                <a:solidFill>
                  <a:srgbClr val="FF0000"/>
                </a:solidFill>
              </a:rPr>
              <a:t> </a:t>
            </a:r>
            <a:r>
              <a:rPr lang="it-IT" sz="2800" cap="all" dirty="0" err="1" smtClean="0">
                <a:solidFill>
                  <a:srgbClr val="FF0000"/>
                </a:solidFill>
              </a:rPr>
              <a:t>them</a:t>
            </a:r>
            <a:endParaRPr lang="it-IT" sz="2800" cap="all" dirty="0" smtClean="0">
              <a:solidFill>
                <a:srgbClr val="FF0000"/>
              </a:solidFill>
            </a:endParaRPr>
          </a:p>
          <a:p>
            <a:pPr algn="ctr">
              <a:buNone/>
            </a:pPr>
            <a:r>
              <a:rPr lang="it-IT" sz="2800" cap="all" dirty="0" smtClean="0">
                <a:solidFill>
                  <a:srgbClr val="FF0000"/>
                </a:solidFill>
              </a:rPr>
              <a:t>Great </a:t>
            </a:r>
            <a:r>
              <a:rPr lang="it-IT" sz="2800" cap="all" dirty="0" err="1" smtClean="0">
                <a:solidFill>
                  <a:srgbClr val="FF0000"/>
                </a:solidFill>
              </a:rPr>
              <a:t>companies</a:t>
            </a:r>
            <a:r>
              <a:rPr lang="it-IT" sz="2800" cap="all" dirty="0" smtClean="0">
                <a:solidFill>
                  <a:srgbClr val="FF0000"/>
                </a:solidFill>
              </a:rPr>
              <a:t> are </a:t>
            </a:r>
            <a:r>
              <a:rPr lang="it-IT" sz="2800" cap="all" dirty="0" err="1" smtClean="0">
                <a:solidFill>
                  <a:srgbClr val="FF0000"/>
                </a:solidFill>
              </a:rPr>
              <a:t>improved</a:t>
            </a:r>
            <a:r>
              <a:rPr lang="it-IT" sz="2800" cap="all" dirty="0" smtClean="0">
                <a:solidFill>
                  <a:srgbClr val="FF0000"/>
                </a:solidFill>
              </a:rPr>
              <a:t> </a:t>
            </a:r>
            <a:r>
              <a:rPr lang="it-IT" sz="2800" cap="all" dirty="0" err="1" smtClean="0">
                <a:solidFill>
                  <a:srgbClr val="FF0000"/>
                </a:solidFill>
              </a:rPr>
              <a:t>by</a:t>
            </a:r>
            <a:r>
              <a:rPr lang="it-IT" sz="2800" cap="all" dirty="0" smtClean="0">
                <a:solidFill>
                  <a:srgbClr val="FF0000"/>
                </a:solidFill>
              </a:rPr>
              <a:t> </a:t>
            </a:r>
            <a:r>
              <a:rPr lang="it-IT" sz="2800" cap="all" dirty="0" err="1" smtClean="0">
                <a:solidFill>
                  <a:srgbClr val="FF0000"/>
                </a:solidFill>
              </a:rPr>
              <a:t>them</a:t>
            </a:r>
            <a:endParaRPr lang="it-IT" sz="2800" cap="all" dirty="0" smtClean="0">
              <a:solidFill>
                <a:srgbClr val="FF0000"/>
              </a:solidFill>
            </a:endParaRPr>
          </a:p>
          <a:p>
            <a:pPr algn="r">
              <a:buNone/>
            </a:pPr>
            <a:r>
              <a:rPr lang="it-IT" sz="2800" cap="all" dirty="0" smtClean="0">
                <a:solidFill>
                  <a:srgbClr val="FF0000"/>
                </a:solidFill>
              </a:rPr>
              <a:t>(Andrew  </a:t>
            </a:r>
            <a:r>
              <a:rPr lang="it-IT" sz="2800" cap="all" dirty="0" err="1" smtClean="0">
                <a:solidFill>
                  <a:srgbClr val="FF0000"/>
                </a:solidFill>
              </a:rPr>
              <a:t>Grove</a:t>
            </a:r>
            <a:r>
              <a:rPr lang="it-IT" sz="2800" cap="all" dirty="0" smtClean="0">
                <a:solidFill>
                  <a:srgbClr val="FF0000"/>
                </a:solidFill>
              </a:rPr>
              <a:t> )</a:t>
            </a:r>
          </a:p>
          <a:p>
            <a:pPr algn="just">
              <a:buNone/>
            </a:pPr>
            <a:r>
              <a:rPr lang="it-IT" sz="2200" dirty="0" smtClean="0">
                <a:solidFill>
                  <a:srgbClr val="FF0000"/>
                </a:solidFill>
              </a:rPr>
              <a:t>Le cattive imprese sono distrutte dalla crisi. </a:t>
            </a:r>
          </a:p>
          <a:p>
            <a:pPr algn="just">
              <a:buNone/>
            </a:pPr>
            <a:r>
              <a:rPr lang="it-IT" sz="2200" dirty="0" smtClean="0">
                <a:solidFill>
                  <a:srgbClr val="FF0000"/>
                </a:solidFill>
              </a:rPr>
              <a:t>Le buone società  riescono a sopravvivere.</a:t>
            </a:r>
          </a:p>
          <a:p>
            <a:pPr algn="just">
              <a:buNone/>
            </a:pPr>
            <a:r>
              <a:rPr lang="it-IT" sz="2200" dirty="0" smtClean="0">
                <a:solidFill>
                  <a:srgbClr val="FF0000"/>
                </a:solidFill>
              </a:rPr>
              <a:t>Le imprese di qualità ne escono rafforzate e migliorate.</a:t>
            </a:r>
            <a:endParaRPr lang="it-IT" sz="2200" dirty="0">
              <a:solidFill>
                <a:srgbClr val="FF0000"/>
              </a:solidFill>
            </a:endParaRPr>
          </a:p>
          <a:p>
            <a:pPr algn="just">
              <a:buNone/>
            </a:pPr>
            <a:r>
              <a:rPr lang="it-IT" cap="all" dirty="0" smtClean="0">
                <a:solidFill>
                  <a:srgbClr val="0070C0"/>
                </a:solidFill>
              </a:rPr>
              <a:t>Questa  è una eccellente sintesi di quello che io vedo sul campo. Siamo nel mezzo di una selezione darwiniana, a livello mondiale, di intensità tale che io non ho mai visto.</a:t>
            </a:r>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3/</a:t>
            </a:r>
            <a:r>
              <a:rPr lang="it-IT" sz="1800" cap="all" dirty="0" err="1" smtClean="0">
                <a:solidFill>
                  <a:srgbClr val="0070C0"/>
                </a:solidFill>
              </a:rPr>
              <a:t>3</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LE CARATTERISTICHE SPECIFICHE</a:t>
            </a:r>
            <a:br>
              <a:rPr lang="it-IT" sz="3200" b="1" dirty="0" smtClean="0">
                <a:solidFill>
                  <a:srgbClr val="0070C0"/>
                </a:solidFill>
              </a:rPr>
            </a:br>
            <a:r>
              <a:rPr lang="it-IT" sz="3200" b="1" dirty="0" err="1" smtClean="0">
                <a:solidFill>
                  <a:srgbClr val="0070C0"/>
                </a:solidFill>
              </a:rPr>
              <a:t>DI</a:t>
            </a:r>
            <a:r>
              <a:rPr lang="it-IT" sz="3200" b="1" dirty="0" smtClean="0">
                <a:solidFill>
                  <a:srgbClr val="0070C0"/>
                </a:solidFill>
              </a:rPr>
              <a:t> QUESTA CRISI</a:t>
            </a:r>
            <a:endParaRPr lang="it-IT" sz="3200" b="1" dirty="0"/>
          </a:p>
        </p:txBody>
      </p:sp>
      <p:sp>
        <p:nvSpPr>
          <p:cNvPr id="3" name="Segnaposto contenuto 2"/>
          <p:cNvSpPr>
            <a:spLocks noGrp="1"/>
          </p:cNvSpPr>
          <p:nvPr>
            <p:ph idx="1"/>
          </p:nvPr>
        </p:nvSpPr>
        <p:spPr/>
        <p:txBody>
          <a:bodyPr>
            <a:normAutofit fontScale="55000" lnSpcReduction="20000"/>
          </a:bodyPr>
          <a:lstStyle/>
          <a:p>
            <a:pPr lvl="0" algn="just">
              <a:buNone/>
            </a:pPr>
            <a:r>
              <a:rPr lang="it-IT" cap="all" dirty="0">
                <a:solidFill>
                  <a:srgbClr val="0070C0"/>
                </a:solidFill>
              </a:rPr>
              <a:t>Ed ogni volta che, impacchettati in un modo o nell’altro quasi sempre incomprensibile, passavano di mano in mano venivano effettuati prelievi a favore di questo o di quell’intermediario, che si chiamano commissioni, partecipazioni od altro, ma che, nell’insieme, hanno rappresentato un grande colossale prelievo a favore della classe dei banchieri. Così è stato possibile che tra il 2006 e il 2007 gli stipendi dei primi 10 (</a:t>
            </a:r>
            <a:r>
              <a:rPr lang="it-IT" cap="all" dirty="0" smtClean="0">
                <a:solidFill>
                  <a:srgbClr val="0070C0"/>
                </a:solidFill>
              </a:rPr>
              <a:t>dicesi</a:t>
            </a:r>
            <a:r>
              <a:rPr lang="it-IT" cap="all" dirty="0">
                <a:solidFill>
                  <a:srgbClr val="0070C0"/>
                </a:solidFill>
              </a:rPr>
              <a:t>, dieci!) banchieri USA sono stati pari all’intero ammontare del piano italiano per la rottamazione delle auto (2 miliardi di euro). Il corrispettivo, a fronte di questo gigantesco prelievo, è stata la distruzione del sistema bancario. Perché di questo, e non di altro parliamo. Gli economisti accademici non amano parlare di questi problemi; hanno paura di sporcarsi le nobili mani con questi  piccoli argomenti triviali. Ed invece proprio qui si annida uno dei problemi centrali, come già sostengo da molti anni e come ho </a:t>
            </a:r>
            <a:r>
              <a:rPr lang="it-IT" cap="all" dirty="0" smtClean="0">
                <a:solidFill>
                  <a:srgbClr val="0070C0"/>
                </a:solidFill>
              </a:rPr>
              <a:t>nel 2002 </a:t>
            </a:r>
            <a:r>
              <a:rPr lang="it-IT" cap="all" dirty="0">
                <a:solidFill>
                  <a:srgbClr val="0070C0"/>
                </a:solidFill>
              </a:rPr>
              <a:t>illustrato nel mio libro: America. Punto e a </a:t>
            </a:r>
            <a:r>
              <a:rPr lang="it-IT" cap="all" dirty="0" smtClean="0">
                <a:solidFill>
                  <a:srgbClr val="0070C0"/>
                </a:solidFill>
              </a:rPr>
              <a:t>capo. </a:t>
            </a:r>
            <a:r>
              <a:rPr lang="it-IT" cap="all" dirty="0">
                <a:solidFill>
                  <a:srgbClr val="0070C0"/>
                </a:solidFill>
              </a:rPr>
              <a:t>E’ molto preoccupante che </a:t>
            </a:r>
            <a:r>
              <a:rPr lang="it-IT" cap="all" dirty="0" err="1">
                <a:solidFill>
                  <a:srgbClr val="0070C0"/>
                </a:solidFill>
              </a:rPr>
              <a:t>Obama</a:t>
            </a:r>
            <a:r>
              <a:rPr lang="it-IT" cap="all" dirty="0">
                <a:solidFill>
                  <a:srgbClr val="0070C0"/>
                </a:solidFill>
              </a:rPr>
              <a:t> abbia scelto tra i suoi principali collaboratori economici alcuni dei principali rappresentanti della casta  dei commercianti di denaro, responsabile prima del disastro.</a:t>
            </a:r>
          </a:p>
          <a:p>
            <a:pPr>
              <a:buNone/>
            </a:pPr>
            <a:endParaRPr lang="it-IT" dirty="0"/>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10</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3/4</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LE CARATTERISTICHE SPECIFICHE</a:t>
            </a:r>
            <a:br>
              <a:rPr lang="it-IT" sz="3200" b="1" dirty="0" smtClean="0">
                <a:solidFill>
                  <a:srgbClr val="0070C0"/>
                </a:solidFill>
              </a:rPr>
            </a:br>
            <a:r>
              <a:rPr lang="it-IT" sz="3200" b="1" dirty="0" err="1" smtClean="0">
                <a:solidFill>
                  <a:srgbClr val="0070C0"/>
                </a:solidFill>
              </a:rPr>
              <a:t>DI</a:t>
            </a:r>
            <a:r>
              <a:rPr lang="it-IT" sz="3200" b="1" dirty="0" smtClean="0">
                <a:solidFill>
                  <a:srgbClr val="0070C0"/>
                </a:solidFill>
              </a:rPr>
              <a:t> QUESTA CRISI</a:t>
            </a:r>
            <a:endParaRPr lang="it-IT" sz="3200" b="1" dirty="0"/>
          </a:p>
        </p:txBody>
      </p:sp>
      <p:sp>
        <p:nvSpPr>
          <p:cNvPr id="3" name="Segnaposto contenuto 2"/>
          <p:cNvSpPr>
            <a:spLocks noGrp="1"/>
          </p:cNvSpPr>
          <p:nvPr>
            <p:ph idx="1"/>
          </p:nvPr>
        </p:nvSpPr>
        <p:spPr/>
        <p:txBody>
          <a:bodyPr/>
          <a:lstStyle/>
          <a:p>
            <a:pPr algn="just">
              <a:buNone/>
            </a:pPr>
            <a:r>
              <a:rPr lang="it-IT" cap="all" dirty="0" smtClean="0">
                <a:solidFill>
                  <a:srgbClr val="0070C0"/>
                </a:solidFill>
              </a:rPr>
              <a:t>La prima cosa da fare e’ una corretta concezione della crisi, senza mettere la testa sotto la sabbia e senza lanciare cortine fumogene di contenuto ideologico: sia il vostro dire </a:t>
            </a:r>
            <a:r>
              <a:rPr lang="it-IT" cap="all" dirty="0" err="1" smtClean="0">
                <a:solidFill>
                  <a:srgbClr val="0070C0"/>
                </a:solidFill>
              </a:rPr>
              <a:t>si’</a:t>
            </a:r>
            <a:r>
              <a:rPr lang="it-IT" cap="all" dirty="0" smtClean="0">
                <a:solidFill>
                  <a:srgbClr val="0070C0"/>
                </a:solidFill>
              </a:rPr>
              <a:t> quando e’ </a:t>
            </a:r>
            <a:r>
              <a:rPr lang="it-IT" cap="all" dirty="0" err="1" smtClean="0">
                <a:solidFill>
                  <a:srgbClr val="0070C0"/>
                </a:solidFill>
              </a:rPr>
              <a:t>si’</a:t>
            </a:r>
            <a:r>
              <a:rPr lang="it-IT" cap="all" dirty="0" smtClean="0">
                <a:solidFill>
                  <a:srgbClr val="0070C0"/>
                </a:solidFill>
              </a:rPr>
              <a:t> e no quando e’ no. O,  come ci insegnava </a:t>
            </a:r>
            <a:r>
              <a:rPr lang="it-IT" cap="all" dirty="0" err="1" smtClean="0">
                <a:solidFill>
                  <a:srgbClr val="0070C0"/>
                </a:solidFill>
              </a:rPr>
              <a:t>arthur</a:t>
            </a:r>
            <a:r>
              <a:rPr lang="it-IT" cap="all" dirty="0" smtClean="0">
                <a:solidFill>
                  <a:srgbClr val="0070C0"/>
                </a:solidFill>
              </a:rPr>
              <a:t> </a:t>
            </a:r>
            <a:r>
              <a:rPr lang="it-IT" cap="all" dirty="0" err="1" smtClean="0">
                <a:solidFill>
                  <a:srgbClr val="0070C0"/>
                </a:solidFill>
              </a:rPr>
              <a:t>andersen</a:t>
            </a:r>
            <a:r>
              <a:rPr lang="it-IT" cap="all" dirty="0" smtClean="0">
                <a:solidFill>
                  <a:srgbClr val="0070C0"/>
                </a:solidFill>
              </a:rPr>
              <a:t>: </a:t>
            </a:r>
            <a:r>
              <a:rPr lang="it-IT" cap="all" dirty="0" err="1" smtClean="0">
                <a:solidFill>
                  <a:srgbClr val="0070C0"/>
                </a:solidFill>
              </a:rPr>
              <a:t>think</a:t>
            </a:r>
            <a:r>
              <a:rPr lang="it-IT" cap="all" dirty="0">
                <a:solidFill>
                  <a:srgbClr val="0070C0"/>
                </a:solidFill>
              </a:rPr>
              <a:t> </a:t>
            </a:r>
            <a:r>
              <a:rPr lang="it-IT" cap="all" dirty="0" err="1" smtClean="0">
                <a:solidFill>
                  <a:srgbClr val="0070C0"/>
                </a:solidFill>
              </a:rPr>
              <a:t>straight</a:t>
            </a:r>
            <a:r>
              <a:rPr lang="it-IT" cap="all" dirty="0" smtClean="0">
                <a:solidFill>
                  <a:srgbClr val="0070C0"/>
                </a:solidFill>
              </a:rPr>
              <a:t>, talk </a:t>
            </a:r>
            <a:r>
              <a:rPr lang="it-IT" cap="all" dirty="0" err="1" smtClean="0">
                <a:solidFill>
                  <a:srgbClr val="0070C0"/>
                </a:solidFill>
              </a:rPr>
              <a:t>straight</a:t>
            </a:r>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1600" cap="all" dirty="0" smtClean="0">
                <a:solidFill>
                  <a:srgbClr val="0070C0"/>
                </a:solidFill>
              </a:rPr>
              <a:t>Scheda 4/1</a:t>
            </a:r>
            <a:r>
              <a:rPr lang="it-IT" sz="2400" dirty="0" smtClean="0">
                <a:solidFill>
                  <a:srgbClr val="0070C0"/>
                </a:solidFill>
              </a:rPr>
              <a:t/>
            </a:r>
            <a:br>
              <a:rPr lang="it-IT" sz="2400" dirty="0" smtClean="0">
                <a:solidFill>
                  <a:srgbClr val="0070C0"/>
                </a:solidFill>
              </a:rPr>
            </a:br>
            <a:r>
              <a:rPr lang="it-IT" sz="2400" b="1" dirty="0" smtClean="0">
                <a:solidFill>
                  <a:srgbClr val="0070C0"/>
                </a:solidFill>
              </a:rPr>
              <a:t>I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solidFill>
                <a:srgbClr val="0070C0"/>
              </a:solidFill>
            </a:endParaRPr>
          </a:p>
        </p:txBody>
      </p:sp>
      <p:sp>
        <p:nvSpPr>
          <p:cNvPr id="3" name="Segnaposto contenuto 2"/>
          <p:cNvSpPr>
            <a:spLocks noGrp="1"/>
          </p:cNvSpPr>
          <p:nvPr>
            <p:ph idx="1"/>
          </p:nvPr>
        </p:nvSpPr>
        <p:spPr/>
        <p:txBody>
          <a:bodyPr>
            <a:normAutofit fontScale="92500" lnSpcReduction="20000"/>
          </a:bodyPr>
          <a:lstStyle/>
          <a:p>
            <a:pPr algn="ctr">
              <a:buNone/>
            </a:pPr>
            <a:r>
              <a:rPr lang="it-IT" sz="2400" u="sng" dirty="0" smtClean="0">
                <a:solidFill>
                  <a:srgbClr val="0070C0"/>
                </a:solidFill>
              </a:rPr>
              <a:t>I MINIMALISTI</a:t>
            </a:r>
          </a:p>
          <a:p>
            <a:pPr algn="ctr">
              <a:buNone/>
            </a:pPr>
            <a:endParaRPr lang="it-IT" sz="2400" u="sng" dirty="0" smtClean="0">
              <a:solidFill>
                <a:srgbClr val="0070C0"/>
              </a:solidFill>
            </a:endParaRPr>
          </a:p>
          <a:p>
            <a:pPr algn="just">
              <a:buNone/>
            </a:pPr>
            <a:r>
              <a:rPr lang="it-IT" sz="2400" dirty="0" smtClean="0">
                <a:solidFill>
                  <a:srgbClr val="0070C0"/>
                </a:solidFill>
              </a:rPr>
              <a:t>SONO QUELLI CHE ATTRIBUISCONO LA CRISI A PICCOLE RAGIONI TECNICHE E CHE SOSTENGONO CHE LA CRISI ERA DEL TUTTO IMPREVEDIBILE.</a:t>
            </a:r>
          </a:p>
          <a:p>
            <a:pPr algn="just">
              <a:buNone/>
            </a:pPr>
            <a:r>
              <a:rPr lang="it-IT" sz="2400" dirty="0" smtClean="0">
                <a:solidFill>
                  <a:srgbClr val="0070C0"/>
                </a:solidFill>
              </a:rPr>
              <a:t> IN GENERE IN QUESTA CATEGORIA RIENTRANO GLI ECONOMISTI IMPORTANTI.  </a:t>
            </a:r>
          </a:p>
          <a:p>
            <a:pPr algn="just">
              <a:buNone/>
            </a:pPr>
            <a:r>
              <a:rPr lang="it-IT" sz="2400" dirty="0" smtClean="0">
                <a:solidFill>
                  <a:srgbClr val="0070C0"/>
                </a:solidFill>
              </a:rPr>
              <a:t>AD ESEMPIO IL RETTORE DELLA BOCCONI, TABELLINI, ATTRIBUISCE LA CRISI A “UN BANALE ERRORE </a:t>
            </a:r>
            <a:r>
              <a:rPr lang="it-IT" sz="2400" dirty="0" err="1" smtClean="0">
                <a:solidFill>
                  <a:srgbClr val="0070C0"/>
                </a:solidFill>
              </a:rPr>
              <a:t>DI</a:t>
            </a:r>
            <a:r>
              <a:rPr lang="it-IT" sz="2400" dirty="0" smtClean="0">
                <a:solidFill>
                  <a:srgbClr val="0070C0"/>
                </a:solidFill>
              </a:rPr>
              <a:t> VALUTAZIONI TECNICHE”.</a:t>
            </a:r>
          </a:p>
          <a:p>
            <a:pPr algn="just">
              <a:buNone/>
            </a:pPr>
            <a:r>
              <a:rPr lang="it-IT" sz="2400" dirty="0" smtClean="0">
                <a:solidFill>
                  <a:srgbClr val="0070C0"/>
                </a:solidFill>
              </a:rPr>
              <a:t>IL PREMIO NOBEL PER L’ECONOMIA VERNON SMITH INDICA COME CAUSA PRINCIPALE DELLA CRISI  UNA NORMA </a:t>
            </a:r>
            <a:r>
              <a:rPr lang="it-IT" sz="2400" dirty="0" err="1" smtClean="0">
                <a:solidFill>
                  <a:srgbClr val="0070C0"/>
                </a:solidFill>
              </a:rPr>
              <a:t>DI</a:t>
            </a:r>
            <a:r>
              <a:rPr lang="it-IT" sz="2400" dirty="0" smtClean="0">
                <a:solidFill>
                  <a:srgbClr val="0070C0"/>
                </a:solidFill>
              </a:rPr>
              <a:t> AGEVOLAZIONE FISCALE SUI CAPITAL GAIN IMMOBILIARI VOLUTA DA CLINTON.  </a:t>
            </a:r>
          </a:p>
          <a:p>
            <a:pPr algn="just">
              <a:buNone/>
            </a:pPr>
            <a:r>
              <a:rPr lang="it-IT" sz="2400" dirty="0" smtClean="0">
                <a:solidFill>
                  <a:srgbClr val="0070C0"/>
                </a:solidFill>
              </a:rPr>
              <a:t>ALAN GREENSPAN UNO DEI FUOCHISTI CHE HANNO ALIMENTATO L’INCENDIO SOSTIENE CHE “L’INSORGERE DELLA CRISI E’ AL </a:t>
            </a:r>
            <a:r>
              <a:rPr lang="it-IT" sz="2400" dirty="0" err="1" smtClean="0">
                <a:solidFill>
                  <a:srgbClr val="0070C0"/>
                </a:solidFill>
              </a:rPr>
              <a:t>DI</a:t>
            </a:r>
            <a:r>
              <a:rPr lang="it-IT" sz="2400" dirty="0" smtClean="0">
                <a:solidFill>
                  <a:srgbClr val="0070C0"/>
                </a:solidFill>
              </a:rPr>
              <a:t> LA’ DELLE NOSTRE CAPACITA’ </a:t>
            </a:r>
            <a:r>
              <a:rPr lang="it-IT" sz="2400" dirty="0" err="1" smtClean="0">
                <a:solidFill>
                  <a:srgbClr val="0070C0"/>
                </a:solidFill>
              </a:rPr>
              <a:t>DI</a:t>
            </a:r>
            <a:r>
              <a:rPr lang="it-IT" sz="2400" dirty="0" smtClean="0">
                <a:solidFill>
                  <a:srgbClr val="0070C0"/>
                </a:solidFill>
              </a:rPr>
              <a:t> PREVISIONE”</a:t>
            </a:r>
          </a:p>
          <a:p>
            <a:pPr algn="just">
              <a:buNone/>
            </a:pPr>
            <a:endParaRPr lang="it-IT" sz="2400" dirty="0" smtClean="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12</a:t>
            </a:fld>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1600" cap="all" dirty="0" smtClean="0">
                <a:solidFill>
                  <a:srgbClr val="0070C0"/>
                </a:solidFill>
              </a:rPr>
              <a:t>Scheda 4/1 finale</a:t>
            </a:r>
            <a:r>
              <a:rPr lang="it-IT" sz="2400" dirty="0" smtClean="0">
                <a:solidFill>
                  <a:srgbClr val="0070C0"/>
                </a:solidFill>
              </a:rPr>
              <a:t/>
            </a:r>
            <a:br>
              <a:rPr lang="it-IT" sz="2400" dirty="0" smtClean="0">
                <a:solidFill>
                  <a:srgbClr val="0070C0"/>
                </a:solidFill>
              </a:rPr>
            </a:br>
            <a:r>
              <a:rPr lang="it-IT" sz="2400" b="1" dirty="0" smtClean="0">
                <a:solidFill>
                  <a:srgbClr val="0070C0"/>
                </a:solidFill>
              </a:rPr>
              <a:t>I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p>
        </p:txBody>
      </p:sp>
      <p:sp>
        <p:nvSpPr>
          <p:cNvPr id="3" name="Segnaposto contenuto 2"/>
          <p:cNvSpPr>
            <a:spLocks noGrp="1"/>
          </p:cNvSpPr>
          <p:nvPr>
            <p:ph idx="1"/>
          </p:nvPr>
        </p:nvSpPr>
        <p:spPr/>
        <p:txBody>
          <a:bodyPr>
            <a:normAutofit/>
          </a:bodyPr>
          <a:lstStyle/>
          <a:p>
            <a:pPr algn="just">
              <a:buNone/>
            </a:pPr>
            <a:endParaRPr lang="it-IT" sz="2400" cap="all" dirty="0" smtClean="0">
              <a:solidFill>
                <a:srgbClr val="0070C0"/>
              </a:solidFill>
            </a:endParaRPr>
          </a:p>
          <a:p>
            <a:pPr algn="just">
              <a:buNone/>
            </a:pPr>
            <a:r>
              <a:rPr lang="it-IT" sz="2800" cap="all" dirty="0" smtClean="0">
                <a:solidFill>
                  <a:srgbClr val="0070C0"/>
                </a:solidFill>
              </a:rPr>
              <a:t>ED INVECE LA CRISI ERA PREVEDIBILE E FU PREVISTA SULLA BASE </a:t>
            </a:r>
            <a:r>
              <a:rPr lang="it-IT" sz="2800" cap="all" dirty="0" err="1" smtClean="0">
                <a:solidFill>
                  <a:srgbClr val="0070C0"/>
                </a:solidFill>
              </a:rPr>
              <a:t>DI</a:t>
            </a:r>
            <a:r>
              <a:rPr lang="it-IT" sz="2800" cap="all" dirty="0" smtClean="0">
                <a:solidFill>
                  <a:srgbClr val="0070C0"/>
                </a:solidFill>
              </a:rPr>
              <a:t> DISFUNZIONI </a:t>
            </a:r>
            <a:r>
              <a:rPr lang="it-IT" sz="2800" cap="all" dirty="0" err="1" smtClean="0">
                <a:solidFill>
                  <a:srgbClr val="0070C0"/>
                </a:solidFill>
              </a:rPr>
              <a:t>DI</a:t>
            </a:r>
            <a:r>
              <a:rPr lang="it-IT" sz="2800" cap="all" dirty="0" smtClean="0">
                <a:solidFill>
                  <a:srgbClr val="0070C0"/>
                </a:solidFill>
              </a:rPr>
              <a:t> FONDO CHE DA TEMPO PREOCCUPAVANO ( USO SMODATO DEL LEVERAGE A TUTTI I LIVELLI, IN PRIMIS).</a:t>
            </a:r>
          </a:p>
          <a:p>
            <a:pPr algn="just">
              <a:buNone/>
            </a:pPr>
            <a:r>
              <a:rPr lang="it-IT" sz="2800" cap="all" dirty="0" smtClean="0">
                <a:solidFill>
                  <a:srgbClr val="0070C0"/>
                </a:solidFill>
              </a:rPr>
              <a:t>LA MAGGIOR PARTE DEI PARECCHI CHE L’HANNO PREVISTA, ERANO OPERATORI ECONOMICI. E NON ECONOMISTI ACCADEMICI.</a:t>
            </a:r>
          </a:p>
          <a:p>
            <a:pPr>
              <a:buNone/>
            </a:pPr>
            <a:endParaRPr lang="it-IT" sz="24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13</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1600" cap="all" dirty="0" smtClean="0">
                <a:solidFill>
                  <a:srgbClr val="0070C0"/>
                </a:solidFill>
              </a:rPr>
              <a:t>Scheda 4/2</a:t>
            </a:r>
            <a:r>
              <a:rPr lang="it-IT" sz="2400" dirty="0" smtClean="0">
                <a:solidFill>
                  <a:srgbClr val="0070C0"/>
                </a:solidFill>
              </a:rPr>
              <a:t/>
            </a:r>
            <a:br>
              <a:rPr lang="it-IT" sz="2400" dirty="0" smtClean="0">
                <a:solidFill>
                  <a:srgbClr val="0070C0"/>
                </a:solidFill>
              </a:rPr>
            </a:br>
            <a:r>
              <a:rPr lang="it-IT" sz="2400" dirty="0" smtClean="0">
                <a:solidFill>
                  <a:srgbClr val="0070C0"/>
                </a:solidFill>
              </a:rPr>
              <a:t>I</a:t>
            </a:r>
            <a:r>
              <a:rPr lang="it-IT" sz="2400" b="1" dirty="0" smtClean="0">
                <a:solidFill>
                  <a:srgbClr val="0070C0"/>
                </a:solidFill>
              </a:rPr>
              <a:t>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p>
        </p:txBody>
      </p:sp>
      <p:sp>
        <p:nvSpPr>
          <p:cNvPr id="3" name="Segnaposto contenuto 2"/>
          <p:cNvSpPr>
            <a:spLocks noGrp="1"/>
          </p:cNvSpPr>
          <p:nvPr>
            <p:ph idx="1"/>
          </p:nvPr>
        </p:nvSpPr>
        <p:spPr/>
        <p:txBody>
          <a:bodyPr>
            <a:normAutofit fontScale="70000" lnSpcReduction="20000"/>
          </a:bodyPr>
          <a:lstStyle/>
          <a:p>
            <a:pPr algn="ctr">
              <a:buNone/>
            </a:pPr>
            <a:r>
              <a:rPr lang="it-IT" sz="2400" u="sng" cap="all" dirty="0" smtClean="0">
                <a:solidFill>
                  <a:srgbClr val="0070C0"/>
                </a:solidFill>
              </a:rPr>
              <a:t>I CONGIUNTURALISTI</a:t>
            </a:r>
          </a:p>
          <a:p>
            <a:pPr algn="just">
              <a:buNone/>
            </a:pPr>
            <a:endParaRPr lang="it-IT" sz="2400" cap="all" dirty="0" smtClean="0">
              <a:solidFill>
                <a:srgbClr val="0070C0"/>
              </a:solidFill>
            </a:endParaRPr>
          </a:p>
          <a:p>
            <a:pPr algn="just">
              <a:buNone/>
            </a:pPr>
            <a:r>
              <a:rPr lang="it-IT" sz="2600" cap="all" dirty="0" smtClean="0">
                <a:solidFill>
                  <a:srgbClr val="0070C0"/>
                </a:solidFill>
              </a:rPr>
              <a:t>SONO QUELLI CHE SCRUTANO I DATI CONGIUNTURALI E CHE DA PICCOLE VARIAZIONI DEGLI STESSI URLANO: LA CRISI E’ FINITA! QUESTI LANCIANO FALSI E PERICOLOSI MESSAGGI PERCHE’ INDUCONO LE IMPRESE A NON PENSARE ED A NON AGIRE; ad  attendere un babbo natale che non </a:t>
            </a:r>
            <a:r>
              <a:rPr lang="it-IT" sz="2600" cap="all" dirty="0" err="1" smtClean="0">
                <a:solidFill>
                  <a:srgbClr val="0070C0"/>
                </a:solidFill>
              </a:rPr>
              <a:t>verra’</a:t>
            </a:r>
            <a:r>
              <a:rPr lang="it-IT" sz="2600" cap="all" dirty="0" smtClean="0">
                <a:solidFill>
                  <a:srgbClr val="0070C0"/>
                </a:solidFill>
              </a:rPr>
              <a:t> mai. </a:t>
            </a:r>
          </a:p>
          <a:p>
            <a:pPr algn="just">
              <a:buNone/>
            </a:pPr>
            <a:r>
              <a:rPr lang="it-IT" sz="2600" cap="all" dirty="0" smtClean="0">
                <a:solidFill>
                  <a:srgbClr val="0070C0"/>
                </a:solidFill>
              </a:rPr>
              <a:t>Questa categoria comprende per lo </a:t>
            </a:r>
            <a:r>
              <a:rPr lang="it-IT" sz="2600" cap="all" dirty="0" err="1" smtClean="0">
                <a:solidFill>
                  <a:srgbClr val="0070C0"/>
                </a:solidFill>
              </a:rPr>
              <a:t>piu’</a:t>
            </a:r>
            <a:r>
              <a:rPr lang="it-IT" sz="2600" cap="all" dirty="0" smtClean="0">
                <a:solidFill>
                  <a:srgbClr val="0070C0"/>
                </a:solidFill>
              </a:rPr>
              <a:t> uomini di governo (e questo e’ comprensibile) ma anche presidenti di </a:t>
            </a:r>
            <a:r>
              <a:rPr lang="it-IT" sz="2600" cap="all" dirty="0" err="1" smtClean="0">
                <a:solidFill>
                  <a:srgbClr val="0070C0"/>
                </a:solidFill>
              </a:rPr>
              <a:t>confindustria</a:t>
            </a:r>
            <a:r>
              <a:rPr lang="it-IT" sz="2600" cap="all" dirty="0" smtClean="0">
                <a:solidFill>
                  <a:srgbClr val="0070C0"/>
                </a:solidFill>
              </a:rPr>
              <a:t> (e questo e’ meno comprensibile, </a:t>
            </a:r>
            <a:r>
              <a:rPr lang="it-IT" sz="2600" cap="all" dirty="0" err="1" smtClean="0">
                <a:solidFill>
                  <a:srgbClr val="0070C0"/>
                </a:solidFill>
              </a:rPr>
              <a:t>perche’</a:t>
            </a:r>
            <a:r>
              <a:rPr lang="it-IT" sz="2600" cap="all" dirty="0" smtClean="0">
                <a:solidFill>
                  <a:srgbClr val="0070C0"/>
                </a:solidFill>
              </a:rPr>
              <a:t> Per  l’industria e l’occupazione il peggio deve ancora arrivare e i presidenti di </a:t>
            </a:r>
            <a:r>
              <a:rPr lang="it-IT" sz="2600" cap="all" dirty="0" err="1" smtClean="0">
                <a:solidFill>
                  <a:srgbClr val="0070C0"/>
                </a:solidFill>
              </a:rPr>
              <a:t>confindustria</a:t>
            </a:r>
            <a:r>
              <a:rPr lang="it-IT" sz="2600" cap="all" dirty="0" smtClean="0">
                <a:solidFill>
                  <a:srgbClr val="0070C0"/>
                </a:solidFill>
              </a:rPr>
              <a:t> hanno il compito di aiutare a conoscere e capire e non confortare)</a:t>
            </a:r>
          </a:p>
          <a:p>
            <a:pPr algn="just">
              <a:buNone/>
            </a:pPr>
            <a:endParaRPr lang="it-IT" sz="2600" cap="all" dirty="0" smtClean="0">
              <a:solidFill>
                <a:srgbClr val="0070C0"/>
              </a:solidFill>
            </a:endParaRPr>
          </a:p>
          <a:p>
            <a:pPr algn="just">
              <a:buNone/>
            </a:pPr>
            <a:endParaRPr lang="it-IT" sz="2600" cap="all" dirty="0">
              <a:solidFill>
                <a:srgbClr val="0070C0"/>
              </a:solidFill>
            </a:endParaRPr>
          </a:p>
          <a:p>
            <a:pPr algn="just">
              <a:buNone/>
            </a:pPr>
            <a:r>
              <a:rPr lang="it-IT" sz="2600" cap="all" dirty="0" err="1" smtClean="0">
                <a:solidFill>
                  <a:srgbClr val="0070C0"/>
                </a:solidFill>
              </a:rPr>
              <a:t>Nb</a:t>
            </a:r>
            <a:r>
              <a:rPr lang="it-IT" sz="2600" cap="all" dirty="0" smtClean="0">
                <a:solidFill>
                  <a:srgbClr val="0070C0"/>
                </a:solidFill>
              </a:rPr>
              <a:t>: sul piano congiunturale io guardo a cosa succede in </a:t>
            </a:r>
            <a:r>
              <a:rPr lang="it-IT" sz="2600" cap="all" dirty="0" err="1" smtClean="0">
                <a:solidFill>
                  <a:srgbClr val="0070C0"/>
                </a:solidFill>
              </a:rPr>
              <a:t>germania</a:t>
            </a:r>
            <a:r>
              <a:rPr lang="it-IT" sz="2600" cap="all" dirty="0" smtClean="0">
                <a:solidFill>
                  <a:srgbClr val="0070C0"/>
                </a:solidFill>
              </a:rPr>
              <a:t>, dove in aprile le esportazioni sono calate del 4,8 percento rispetto a marzo e la produzione industriale e’ diminuita de 1,9 percento rispetto a marzo. </a:t>
            </a:r>
          </a:p>
          <a:p>
            <a:pPr algn="just">
              <a:buNone/>
            </a:pPr>
            <a:r>
              <a:rPr lang="it-IT" sz="2600" cap="all" dirty="0" smtClean="0">
                <a:solidFill>
                  <a:srgbClr val="0070C0"/>
                </a:solidFill>
              </a:rPr>
              <a:t> </a:t>
            </a:r>
            <a:endParaRPr lang="it-IT" sz="26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14</a:t>
            </a:fld>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357166"/>
            <a:ext cx="8229600" cy="1143000"/>
          </a:xfrm>
        </p:spPr>
        <p:txBody>
          <a:bodyPr>
            <a:normAutofit fontScale="90000"/>
          </a:bodyPr>
          <a:lstStyle/>
          <a:p>
            <a:r>
              <a:rPr lang="it-IT" sz="1600" cap="all" dirty="0" smtClean="0">
                <a:solidFill>
                  <a:srgbClr val="0070C0"/>
                </a:solidFill>
              </a:rPr>
              <a:t>Scheda 4/3</a:t>
            </a:r>
            <a:r>
              <a:rPr lang="it-IT" sz="2400" dirty="0" smtClean="0">
                <a:solidFill>
                  <a:srgbClr val="0070C0"/>
                </a:solidFill>
              </a:rPr>
              <a:t/>
            </a:r>
            <a:br>
              <a:rPr lang="it-IT" sz="2400" dirty="0" smtClean="0">
                <a:solidFill>
                  <a:srgbClr val="0070C0"/>
                </a:solidFill>
              </a:rPr>
            </a:br>
            <a:r>
              <a:rPr lang="it-IT" sz="2400" b="1" dirty="0" smtClean="0">
                <a:solidFill>
                  <a:srgbClr val="0070C0"/>
                </a:solidFill>
              </a:rPr>
              <a:t>I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solidFill>
                <a:srgbClr val="0070C0"/>
              </a:solidFill>
            </a:endParaRPr>
          </a:p>
        </p:txBody>
      </p:sp>
      <p:sp>
        <p:nvSpPr>
          <p:cNvPr id="3" name="Segnaposto contenuto 2"/>
          <p:cNvSpPr>
            <a:spLocks noGrp="1"/>
          </p:cNvSpPr>
          <p:nvPr>
            <p:ph idx="1"/>
          </p:nvPr>
        </p:nvSpPr>
        <p:spPr/>
        <p:txBody>
          <a:bodyPr>
            <a:normAutofit/>
          </a:bodyPr>
          <a:lstStyle/>
          <a:p>
            <a:pPr algn="ctr">
              <a:buNone/>
            </a:pPr>
            <a:r>
              <a:rPr lang="it-IT" sz="2400" u="sng" dirty="0" smtClean="0">
                <a:solidFill>
                  <a:srgbClr val="0070C0"/>
                </a:solidFill>
              </a:rPr>
              <a:t>I TALEBANI DEL MERCATO</a:t>
            </a:r>
          </a:p>
          <a:p>
            <a:pPr algn="ctr">
              <a:buNone/>
            </a:pPr>
            <a:endParaRPr lang="it-IT" sz="2400" u="sng" dirty="0" smtClean="0">
              <a:solidFill>
                <a:srgbClr val="0070C0"/>
              </a:solidFill>
            </a:endParaRPr>
          </a:p>
          <a:p>
            <a:pPr algn="just">
              <a:buNone/>
            </a:pPr>
            <a:r>
              <a:rPr lang="it-IT" sz="2400" dirty="0" smtClean="0">
                <a:solidFill>
                  <a:srgbClr val="0070C0"/>
                </a:solidFill>
              </a:rPr>
              <a:t>SONO QUELLI CHE DICONO: IL MERCATO METTERA’ TUTTO A POSTO; IL MERCATO SI AUTOREGOLA; IL MERCATO E’ TUTTO; IL MERCATO E’ COME DIO; ONORIAMOLO E INCENSIAMOLO; TUTTO IL RESTO NON CONTA.</a:t>
            </a:r>
          </a:p>
          <a:p>
            <a:pPr algn="just">
              <a:buNone/>
            </a:pPr>
            <a:r>
              <a:rPr lang="it-IT" sz="2400" dirty="0" smtClean="0">
                <a:solidFill>
                  <a:srgbClr val="0070C0"/>
                </a:solidFill>
              </a:rPr>
              <a:t>SONO IN GENERE ECONOMISTI, CHE PERO’ NON HANNO MAI LETTO EINAUDI, ROEPKE, ERHARDT, CONSIDERANDOLI SUPERATI.</a:t>
            </a:r>
          </a:p>
          <a:p>
            <a:pPr algn="just">
              <a:buNone/>
            </a:pPr>
            <a:r>
              <a:rPr lang="it-IT" sz="2400" dirty="0" smtClean="0">
                <a:solidFill>
                  <a:srgbClr val="0070C0"/>
                </a:solidFill>
              </a:rPr>
              <a:t>SONO RIMASTI IN POCHI. SONO COME I GIAPPONESI RIMASTI SOLI NELLA GIUNGLA</a:t>
            </a:r>
            <a:endParaRPr lang="it-IT" sz="2400"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15</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cap="all" dirty="0" smtClean="0">
                <a:solidFill>
                  <a:srgbClr val="0070C0"/>
                </a:solidFill>
              </a:rPr>
              <a:t>Scheda 4/</a:t>
            </a:r>
            <a:r>
              <a:rPr lang="it-IT" sz="1600" cap="all" dirty="0" err="1" smtClean="0">
                <a:solidFill>
                  <a:srgbClr val="0070C0"/>
                </a:solidFill>
              </a:rPr>
              <a:t>4</a:t>
            </a:r>
            <a:r>
              <a:rPr lang="it-IT" sz="2400" dirty="0" smtClean="0">
                <a:solidFill>
                  <a:srgbClr val="0070C0"/>
                </a:solidFill>
              </a:rPr>
              <a:t/>
            </a:r>
            <a:br>
              <a:rPr lang="it-IT" sz="2400" dirty="0" smtClean="0">
                <a:solidFill>
                  <a:srgbClr val="0070C0"/>
                </a:solidFill>
              </a:rPr>
            </a:br>
            <a:r>
              <a:rPr lang="it-IT" sz="2400" b="1" dirty="0" smtClean="0">
                <a:solidFill>
                  <a:srgbClr val="0070C0"/>
                </a:solidFill>
              </a:rPr>
              <a:t>I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p>
        </p:txBody>
      </p:sp>
      <p:sp>
        <p:nvSpPr>
          <p:cNvPr id="3" name="Segnaposto contenuto 2"/>
          <p:cNvSpPr>
            <a:spLocks noGrp="1"/>
          </p:cNvSpPr>
          <p:nvPr>
            <p:ph idx="1"/>
          </p:nvPr>
        </p:nvSpPr>
        <p:spPr/>
        <p:txBody>
          <a:bodyPr>
            <a:normAutofit fontScale="85000" lnSpcReduction="10000"/>
          </a:bodyPr>
          <a:lstStyle/>
          <a:p>
            <a:pPr algn="ctr">
              <a:buNone/>
            </a:pPr>
            <a:r>
              <a:rPr lang="it-IT" sz="2400" u="sng" dirty="0" smtClean="0">
                <a:solidFill>
                  <a:srgbClr val="0070C0"/>
                </a:solidFill>
              </a:rPr>
              <a:t>GLI STATALISTI</a:t>
            </a:r>
          </a:p>
          <a:p>
            <a:pPr algn="ctr">
              <a:buNone/>
            </a:pPr>
            <a:endParaRPr lang="it-IT" sz="2400" u="sng" dirty="0">
              <a:solidFill>
                <a:srgbClr val="0070C0"/>
              </a:solidFill>
            </a:endParaRPr>
          </a:p>
          <a:p>
            <a:pPr algn="just">
              <a:buNone/>
            </a:pPr>
            <a:r>
              <a:rPr lang="it-IT" sz="2400" dirty="0" smtClean="0">
                <a:solidFill>
                  <a:srgbClr val="0070C0"/>
                </a:solidFill>
              </a:rPr>
              <a:t>ABBIAMO EVITATO UN GRANDE “BLOW UP” CHE SAREBBE STATO UNA CATASTROFE.</a:t>
            </a:r>
          </a:p>
          <a:p>
            <a:pPr algn="just">
              <a:buNone/>
            </a:pPr>
            <a:r>
              <a:rPr lang="it-IT" sz="2400" dirty="0" smtClean="0">
                <a:solidFill>
                  <a:srgbClr val="0070C0"/>
                </a:solidFill>
              </a:rPr>
              <a:t>MA NON L’ABBIAMO EVITATO PER LE CAPACITA’ AUTOREGOLAMENTATRICI DEL MERCATO ( V. TALEBANI DEL MERCATO). </a:t>
            </a:r>
          </a:p>
          <a:p>
            <a:pPr algn="just">
              <a:buNone/>
            </a:pPr>
            <a:r>
              <a:rPr lang="it-IT" sz="2400" dirty="0" smtClean="0">
                <a:solidFill>
                  <a:srgbClr val="0070C0"/>
                </a:solidFill>
              </a:rPr>
              <a:t>MA PERCHE’ I GOVERNI HANNO POMPATO NELL’INCENDIO TRILIONI </a:t>
            </a:r>
            <a:r>
              <a:rPr lang="it-IT" sz="2400" dirty="0" err="1" smtClean="0">
                <a:solidFill>
                  <a:srgbClr val="0070C0"/>
                </a:solidFill>
              </a:rPr>
              <a:t>DI</a:t>
            </a:r>
            <a:r>
              <a:rPr lang="it-IT" sz="2400" dirty="0" smtClean="0">
                <a:solidFill>
                  <a:srgbClr val="0070C0"/>
                </a:solidFill>
              </a:rPr>
              <a:t> DOLLARI A DEBITO DEI CONTRIBUENTI PRESENTI E FUTURI, SCARDINANDO GLI EQUILIBRI </a:t>
            </a:r>
            <a:r>
              <a:rPr lang="it-IT" sz="2400" dirty="0" err="1" smtClean="0">
                <a:solidFill>
                  <a:srgbClr val="0070C0"/>
                </a:solidFill>
              </a:rPr>
              <a:t>DI</a:t>
            </a:r>
            <a:r>
              <a:rPr lang="it-IT" sz="2400" dirty="0" smtClean="0">
                <a:solidFill>
                  <a:srgbClr val="0070C0"/>
                </a:solidFill>
              </a:rPr>
              <a:t> FINANZA PUBBLICA </a:t>
            </a:r>
            <a:r>
              <a:rPr lang="it-IT" sz="2400" dirty="0" err="1" smtClean="0">
                <a:solidFill>
                  <a:srgbClr val="0070C0"/>
                </a:solidFill>
              </a:rPr>
              <a:t>DI</a:t>
            </a:r>
            <a:r>
              <a:rPr lang="it-IT" sz="2400" dirty="0" smtClean="0">
                <a:solidFill>
                  <a:srgbClr val="0070C0"/>
                </a:solidFill>
              </a:rPr>
              <a:t> TUTTI I PRINCIPALI PAESI, SACRIFICANDO QUALUNQUE LOGICA </a:t>
            </a:r>
            <a:r>
              <a:rPr lang="it-IT" sz="2400" dirty="0" err="1" smtClean="0">
                <a:solidFill>
                  <a:srgbClr val="0070C0"/>
                </a:solidFill>
              </a:rPr>
              <a:t>DI</a:t>
            </a:r>
            <a:r>
              <a:rPr lang="it-IT" sz="2400" dirty="0" smtClean="0">
                <a:solidFill>
                  <a:srgbClr val="0070C0"/>
                </a:solidFill>
              </a:rPr>
              <a:t> MERCATO E </a:t>
            </a:r>
            <a:r>
              <a:rPr lang="it-IT" sz="2400" dirty="0" err="1" smtClean="0">
                <a:solidFill>
                  <a:srgbClr val="0070C0"/>
                </a:solidFill>
              </a:rPr>
              <a:t>DI</a:t>
            </a:r>
            <a:r>
              <a:rPr lang="it-IT" sz="2400" dirty="0" smtClean="0">
                <a:solidFill>
                  <a:srgbClr val="0070C0"/>
                </a:solidFill>
              </a:rPr>
              <a:t> GIUSTIZIA ALL’ESIGENZA DEL “TOO BIG TO FAIL”, NAZIONALIZZANDO </a:t>
            </a:r>
            <a:r>
              <a:rPr lang="it-IT" sz="2400" dirty="0" err="1" smtClean="0">
                <a:solidFill>
                  <a:srgbClr val="0070C0"/>
                </a:solidFill>
              </a:rPr>
              <a:t>DI</a:t>
            </a:r>
            <a:r>
              <a:rPr lang="it-IT" sz="2400" dirty="0" smtClean="0">
                <a:solidFill>
                  <a:srgbClr val="0070C0"/>
                </a:solidFill>
              </a:rPr>
              <a:t> FATTO GRAN PARTE DEL SISTEMA BANCARIO MONDIALE, SACRIFICANDO GLI INVESTIMENTI </a:t>
            </a:r>
            <a:r>
              <a:rPr lang="it-IT" sz="2400" dirty="0" err="1" smtClean="0">
                <a:solidFill>
                  <a:srgbClr val="0070C0"/>
                </a:solidFill>
              </a:rPr>
              <a:t>DI</a:t>
            </a:r>
            <a:r>
              <a:rPr lang="it-IT" sz="2400" dirty="0" smtClean="0">
                <a:solidFill>
                  <a:srgbClr val="0070C0"/>
                </a:solidFill>
              </a:rPr>
              <a:t> CUI IL MONDO HA BISOGNO, PONENDO, QUASI SICURAMENTE ,LE PREMESSE PER UNA PROSSIMA SEVERA INFLAZIONE. </a:t>
            </a:r>
            <a:endParaRPr lang="it-IT" sz="2400"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16</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cap="all" dirty="0" smtClean="0">
                <a:solidFill>
                  <a:srgbClr val="0070C0"/>
                </a:solidFill>
              </a:rPr>
              <a:t>Scheda 4/</a:t>
            </a:r>
            <a:r>
              <a:rPr lang="it-IT" sz="1600" cap="all" dirty="0" err="1" smtClean="0">
                <a:solidFill>
                  <a:srgbClr val="0070C0"/>
                </a:solidFill>
              </a:rPr>
              <a:t>4</a:t>
            </a:r>
            <a:r>
              <a:rPr lang="it-IT" sz="1600" cap="all" dirty="0" smtClean="0">
                <a:solidFill>
                  <a:srgbClr val="0070C0"/>
                </a:solidFill>
              </a:rPr>
              <a:t> finale</a:t>
            </a:r>
            <a:r>
              <a:rPr lang="it-IT" sz="1600" dirty="0" smtClean="0">
                <a:solidFill>
                  <a:srgbClr val="0070C0"/>
                </a:solidFill>
              </a:rPr>
              <a:t/>
            </a:r>
            <a:br>
              <a:rPr lang="it-IT" sz="1600" dirty="0" smtClean="0">
                <a:solidFill>
                  <a:srgbClr val="0070C0"/>
                </a:solidFill>
              </a:rPr>
            </a:br>
            <a:r>
              <a:rPr lang="it-IT" sz="2200" b="1" dirty="0" smtClean="0">
                <a:solidFill>
                  <a:srgbClr val="0070C0"/>
                </a:solidFill>
              </a:rPr>
              <a:t>I  NEMICI PER UNA COMPRENSIONE CORRETTA</a:t>
            </a:r>
            <a:br>
              <a:rPr lang="it-IT" sz="2200" b="1" dirty="0" smtClean="0">
                <a:solidFill>
                  <a:srgbClr val="0070C0"/>
                </a:solidFill>
              </a:rPr>
            </a:br>
            <a:r>
              <a:rPr lang="it-IT" sz="2200" b="1" dirty="0" smtClean="0">
                <a:solidFill>
                  <a:srgbClr val="0070C0"/>
                </a:solidFill>
              </a:rPr>
              <a:t> DELLA CRISI E QUINDI</a:t>
            </a:r>
            <a:br>
              <a:rPr lang="it-IT" sz="2200" b="1" dirty="0" smtClean="0">
                <a:solidFill>
                  <a:srgbClr val="0070C0"/>
                </a:solidFill>
              </a:rPr>
            </a:br>
            <a:r>
              <a:rPr lang="it-IT" sz="2200" b="1" dirty="0" smtClean="0">
                <a:solidFill>
                  <a:srgbClr val="0070C0"/>
                </a:solidFill>
              </a:rPr>
              <a:t>PER UNA FONDATA AZIONE CORRETTIVA </a:t>
            </a:r>
            <a:endParaRPr lang="it-IT" sz="2200" b="1" dirty="0"/>
          </a:p>
        </p:txBody>
      </p:sp>
      <p:sp>
        <p:nvSpPr>
          <p:cNvPr id="3" name="Segnaposto contenuto 2"/>
          <p:cNvSpPr>
            <a:spLocks noGrp="1"/>
          </p:cNvSpPr>
          <p:nvPr>
            <p:ph idx="1"/>
          </p:nvPr>
        </p:nvSpPr>
        <p:spPr/>
        <p:txBody>
          <a:bodyPr>
            <a:normAutofit fontScale="62500" lnSpcReduction="20000"/>
          </a:bodyPr>
          <a:lstStyle/>
          <a:p>
            <a:pPr algn="ctr">
              <a:buNone/>
            </a:pPr>
            <a:r>
              <a:rPr lang="it-IT" sz="2400" u="sng" dirty="0" smtClean="0">
                <a:solidFill>
                  <a:srgbClr val="0070C0"/>
                </a:solidFill>
              </a:rPr>
              <a:t>GLI STATALISTI (seguito)</a:t>
            </a:r>
          </a:p>
          <a:p>
            <a:pPr algn="just">
              <a:buNone/>
            </a:pPr>
            <a:endParaRPr lang="it-IT" sz="2400" dirty="0">
              <a:solidFill>
                <a:srgbClr val="0070C0"/>
              </a:solidFill>
            </a:endParaRPr>
          </a:p>
          <a:p>
            <a:pPr algn="just">
              <a:buNone/>
            </a:pPr>
            <a:r>
              <a:rPr lang="it-IT" sz="2600" dirty="0" smtClean="0">
                <a:solidFill>
                  <a:srgbClr val="0070C0"/>
                </a:solidFill>
              </a:rPr>
              <a:t>TUTTO CIO’ PONE INQUIETANTI INTERROGATIVI.</a:t>
            </a:r>
          </a:p>
          <a:p>
            <a:pPr algn="just">
              <a:buNone/>
            </a:pPr>
            <a:r>
              <a:rPr lang="it-IT" sz="2600" dirty="0" smtClean="0">
                <a:solidFill>
                  <a:srgbClr val="0070C0"/>
                </a:solidFill>
              </a:rPr>
              <a:t>COME SARA’ GESTITO IL POTERE BANCARIO NAZIONALIZZATO? OBAMA HA DETTO: SIAMO AZIONISTI MA SAREMO ASSENTI DALLA GESTIONE. BUONA INTENZIONE! MA LA MANCANZA </a:t>
            </a:r>
            <a:r>
              <a:rPr lang="it-IT" sz="2600" dirty="0" err="1" smtClean="0">
                <a:solidFill>
                  <a:srgbClr val="0070C0"/>
                </a:solidFill>
              </a:rPr>
              <a:t>DI</a:t>
            </a:r>
            <a:r>
              <a:rPr lang="it-IT" sz="2600" dirty="0" smtClean="0">
                <a:solidFill>
                  <a:srgbClr val="0070C0"/>
                </a:solidFill>
              </a:rPr>
              <a:t> AZIONISTI RESPONSABILI E’ STATA UNA CONCAUSA DELLA CRISI, LASCIANDO CARTA BIANCA A UNA CLASSE </a:t>
            </a:r>
            <a:r>
              <a:rPr lang="it-IT" sz="2600" dirty="0" err="1" smtClean="0">
                <a:solidFill>
                  <a:srgbClr val="0070C0"/>
                </a:solidFill>
              </a:rPr>
              <a:t>DI</a:t>
            </a:r>
            <a:r>
              <a:rPr lang="it-IT" sz="2600" dirty="0" smtClean="0">
                <a:solidFill>
                  <a:srgbClr val="0070C0"/>
                </a:solidFill>
              </a:rPr>
              <a:t> SUPERMANAGER  ARRAFFONI. NON SI DEVE ESSERE AZIONISTI IRRESPONSABILI, A PRESCINDERE CHE SI SIA PUBBLICI O PRIVATI.</a:t>
            </a:r>
          </a:p>
          <a:p>
            <a:pPr algn="just">
              <a:buNone/>
            </a:pPr>
            <a:r>
              <a:rPr lang="it-IT" sz="2600" dirty="0" smtClean="0">
                <a:solidFill>
                  <a:srgbClr val="0070C0"/>
                </a:solidFill>
              </a:rPr>
              <a:t>COME SI COMPORTERANNO I GOVERNI NELLA GESTIONE DELLE  CONCRETE VICENDE INDUSTRIALI? IL COMPORTAMENTO DEL GOVERNO TEDESCO NELLA VICENDA OPEL E’ STATO ORRENDO. </a:t>
            </a:r>
          </a:p>
          <a:p>
            <a:pPr algn="just">
              <a:buNone/>
            </a:pPr>
            <a:r>
              <a:rPr lang="it-IT" sz="2600" dirty="0" smtClean="0">
                <a:solidFill>
                  <a:srgbClr val="0070C0"/>
                </a:solidFill>
              </a:rPr>
              <a:t>COME RITROVARE UN NUOVO EQUILIBRIO TRA STATO E MERCATO E DEI COMPORTAMENTI RISPETTOSI DELLE RISPETTIVE SFERE </a:t>
            </a:r>
            <a:r>
              <a:rPr lang="it-IT" sz="2600" dirty="0" err="1" smtClean="0">
                <a:solidFill>
                  <a:srgbClr val="0070C0"/>
                </a:solidFill>
              </a:rPr>
              <a:t>DI</a:t>
            </a:r>
            <a:r>
              <a:rPr lang="it-IT" sz="2600" dirty="0" smtClean="0">
                <a:solidFill>
                  <a:srgbClr val="0070C0"/>
                </a:solidFill>
              </a:rPr>
              <a:t> RESPONSABILITA’?</a:t>
            </a:r>
          </a:p>
          <a:p>
            <a:pPr algn="just">
              <a:buNone/>
            </a:pPr>
            <a:r>
              <a:rPr lang="it-IT" sz="2600" dirty="0" smtClean="0">
                <a:solidFill>
                  <a:srgbClr val="0070C0"/>
                </a:solidFill>
              </a:rPr>
              <a:t>IL PARTITO DEGLI STATALISTI E’ OGGI IL PIU’ PERICOLOSO. E’ FORMATO DA COLORO CHE INVECE </a:t>
            </a:r>
            <a:r>
              <a:rPr lang="it-IT" sz="2600" dirty="0" err="1" smtClean="0">
                <a:solidFill>
                  <a:srgbClr val="0070C0"/>
                </a:solidFill>
              </a:rPr>
              <a:t>DI</a:t>
            </a:r>
            <a:r>
              <a:rPr lang="it-IT" sz="2600" dirty="0" smtClean="0">
                <a:solidFill>
                  <a:srgbClr val="0070C0"/>
                </a:solidFill>
              </a:rPr>
              <a:t> SOFFRIRE PER IL FORZATO INGRESSO DEI GOVERNI NEL CAPITALE DELLE IMPRESE, E </a:t>
            </a:r>
            <a:r>
              <a:rPr lang="it-IT" sz="2600" dirty="0" err="1" smtClean="0">
                <a:solidFill>
                  <a:srgbClr val="0070C0"/>
                </a:solidFill>
              </a:rPr>
              <a:t>DI</a:t>
            </a:r>
            <a:r>
              <a:rPr lang="it-IT" sz="2600" dirty="0" smtClean="0">
                <a:solidFill>
                  <a:srgbClr val="0070C0"/>
                </a:solidFill>
              </a:rPr>
              <a:t> INTERROGARSI SU COME INQUADRARE QUESTA NUOVA PROBLEMATICA REALTA’, NE GIOISCONO SOGNANDO UN RITORNO AGLI ORRIDI ANNI ‘70.</a:t>
            </a:r>
            <a:endParaRPr lang="it-IT" sz="2600"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357166"/>
            <a:ext cx="8229600" cy="1143000"/>
          </a:xfrm>
        </p:spPr>
        <p:txBody>
          <a:bodyPr>
            <a:normAutofit fontScale="90000"/>
          </a:bodyPr>
          <a:lstStyle/>
          <a:p>
            <a:r>
              <a:rPr lang="it-IT" sz="1800" cap="all" dirty="0" smtClean="0">
                <a:solidFill>
                  <a:srgbClr val="0070C0"/>
                </a:solidFill>
              </a:rPr>
              <a:t>Scheda 4/5</a:t>
            </a:r>
            <a:r>
              <a:rPr lang="it-IT" sz="2400" dirty="0" smtClean="0">
                <a:solidFill>
                  <a:srgbClr val="0070C0"/>
                </a:solidFill>
              </a:rPr>
              <a:t/>
            </a:r>
            <a:br>
              <a:rPr lang="it-IT" sz="2400" dirty="0" smtClean="0">
                <a:solidFill>
                  <a:srgbClr val="0070C0"/>
                </a:solidFill>
              </a:rPr>
            </a:br>
            <a:r>
              <a:rPr lang="it-IT" sz="2400" b="1" dirty="0" smtClean="0">
                <a:solidFill>
                  <a:srgbClr val="0070C0"/>
                </a:solidFill>
              </a:rPr>
              <a:t>I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p>
        </p:txBody>
      </p:sp>
      <p:sp>
        <p:nvSpPr>
          <p:cNvPr id="3" name="Segnaposto contenuto 2"/>
          <p:cNvSpPr>
            <a:spLocks noGrp="1"/>
          </p:cNvSpPr>
          <p:nvPr>
            <p:ph idx="1"/>
          </p:nvPr>
        </p:nvSpPr>
        <p:spPr/>
        <p:txBody>
          <a:bodyPr>
            <a:normAutofit fontScale="85000" lnSpcReduction="10000"/>
          </a:bodyPr>
          <a:lstStyle/>
          <a:p>
            <a:pPr algn="ctr">
              <a:buNone/>
            </a:pPr>
            <a:r>
              <a:rPr lang="it-IT" sz="2400" u="sng" cap="all" dirty="0" smtClean="0">
                <a:solidFill>
                  <a:srgbClr val="0070C0"/>
                </a:solidFill>
              </a:rPr>
              <a:t>Gli </a:t>
            </a:r>
            <a:r>
              <a:rPr lang="it-IT" sz="2400" u="sng" cap="all" dirty="0" err="1" smtClean="0">
                <a:solidFill>
                  <a:srgbClr val="0070C0"/>
                </a:solidFill>
              </a:rPr>
              <a:t>agevolisti</a:t>
            </a:r>
            <a:endParaRPr lang="it-IT" sz="2400" u="sng" cap="all" dirty="0" smtClean="0">
              <a:solidFill>
                <a:srgbClr val="0070C0"/>
              </a:solidFill>
            </a:endParaRPr>
          </a:p>
          <a:p>
            <a:pPr algn="just">
              <a:buNone/>
            </a:pPr>
            <a:endParaRPr lang="it-IT" sz="2400" cap="all" dirty="0" smtClean="0">
              <a:solidFill>
                <a:srgbClr val="0070C0"/>
              </a:solidFill>
            </a:endParaRPr>
          </a:p>
          <a:p>
            <a:pPr algn="just">
              <a:buNone/>
            </a:pPr>
            <a:r>
              <a:rPr lang="it-IT" sz="2400" cap="all" dirty="0" smtClean="0">
                <a:solidFill>
                  <a:srgbClr val="0070C0"/>
                </a:solidFill>
              </a:rPr>
              <a:t>E’ il partito </a:t>
            </a:r>
            <a:r>
              <a:rPr lang="it-IT" sz="2400" cap="all" dirty="0" err="1" smtClean="0">
                <a:solidFill>
                  <a:srgbClr val="0070C0"/>
                </a:solidFill>
              </a:rPr>
              <a:t>piu’</a:t>
            </a:r>
            <a:r>
              <a:rPr lang="it-IT" sz="2400" cap="all" dirty="0" smtClean="0">
                <a:solidFill>
                  <a:srgbClr val="0070C0"/>
                </a:solidFill>
              </a:rPr>
              <a:t> di massa, composito, trasversale, variopinto.</a:t>
            </a:r>
          </a:p>
          <a:p>
            <a:pPr algn="just">
              <a:buNone/>
            </a:pPr>
            <a:r>
              <a:rPr lang="it-IT" sz="2400" cap="all" dirty="0" smtClean="0">
                <a:solidFill>
                  <a:srgbClr val="0070C0"/>
                </a:solidFill>
              </a:rPr>
              <a:t> Comprende: sindacalisti (tipo </a:t>
            </a:r>
            <a:r>
              <a:rPr lang="it-IT" sz="2400" cap="all" dirty="0" err="1" smtClean="0">
                <a:solidFill>
                  <a:srgbClr val="0070C0"/>
                </a:solidFill>
              </a:rPr>
              <a:t>epifani</a:t>
            </a:r>
            <a:r>
              <a:rPr lang="it-IT" sz="2400" cap="all" dirty="0" smtClean="0">
                <a:solidFill>
                  <a:srgbClr val="0070C0"/>
                </a:solidFill>
              </a:rPr>
              <a:t>); uomini politici (tipo </a:t>
            </a:r>
            <a:r>
              <a:rPr lang="it-IT" sz="2400" cap="all" dirty="0" err="1" smtClean="0">
                <a:solidFill>
                  <a:srgbClr val="0070C0"/>
                </a:solidFill>
              </a:rPr>
              <a:t>bersani</a:t>
            </a:r>
            <a:r>
              <a:rPr lang="it-IT" sz="2400" cap="all" dirty="0" smtClean="0">
                <a:solidFill>
                  <a:srgbClr val="0070C0"/>
                </a:solidFill>
              </a:rPr>
              <a:t>); presidenti di </a:t>
            </a:r>
            <a:r>
              <a:rPr lang="it-IT" sz="2400" cap="all" dirty="0" err="1" smtClean="0">
                <a:solidFill>
                  <a:srgbClr val="0070C0"/>
                </a:solidFill>
              </a:rPr>
              <a:t>confindustria</a:t>
            </a:r>
            <a:r>
              <a:rPr lang="it-IT" sz="2400" cap="all" dirty="0" smtClean="0">
                <a:solidFill>
                  <a:srgbClr val="0070C0"/>
                </a:solidFill>
              </a:rPr>
              <a:t> (tipo </a:t>
            </a:r>
            <a:r>
              <a:rPr lang="it-IT" sz="2400" cap="all" dirty="0" err="1" smtClean="0">
                <a:solidFill>
                  <a:srgbClr val="0070C0"/>
                </a:solidFill>
              </a:rPr>
              <a:t>marcegaglia</a:t>
            </a:r>
            <a:r>
              <a:rPr lang="it-IT" sz="2400" cap="all" dirty="0" smtClean="0">
                <a:solidFill>
                  <a:srgbClr val="0070C0"/>
                </a:solidFill>
              </a:rPr>
              <a:t>); cardinali, vescovi e sacerdoti; economisti minori; pennivendoli.</a:t>
            </a:r>
          </a:p>
          <a:p>
            <a:pPr algn="just">
              <a:buNone/>
            </a:pPr>
            <a:r>
              <a:rPr lang="it-IT" sz="2400" cap="all" dirty="0" smtClean="0">
                <a:solidFill>
                  <a:srgbClr val="0070C0"/>
                </a:solidFill>
              </a:rPr>
              <a:t>Sono quelli che sostengono che bisogna fare qualche cosa anche se non si sa bene cosa (“</a:t>
            </a:r>
            <a:r>
              <a:rPr lang="it-IT" sz="2400" cap="all" dirty="0" err="1" smtClean="0">
                <a:solidFill>
                  <a:srgbClr val="0070C0"/>
                </a:solidFill>
              </a:rPr>
              <a:t>qualchecosisti</a:t>
            </a:r>
            <a:r>
              <a:rPr lang="it-IT" sz="2400" cap="all" dirty="0" smtClean="0">
                <a:solidFill>
                  <a:srgbClr val="0070C0"/>
                </a:solidFill>
              </a:rPr>
              <a:t>” </a:t>
            </a:r>
            <a:r>
              <a:rPr lang="it-IT" sz="2400" cap="all" dirty="0" err="1" smtClean="0">
                <a:solidFill>
                  <a:srgbClr val="0070C0"/>
                </a:solidFill>
              </a:rPr>
              <a:t>LI</a:t>
            </a:r>
            <a:r>
              <a:rPr lang="it-IT" sz="2400" cap="all" dirty="0" smtClean="0">
                <a:solidFill>
                  <a:srgbClr val="0070C0"/>
                </a:solidFill>
              </a:rPr>
              <a:t> CHIAMAVA NITTI); CHE BISOGNA FARE QUALCHE COSA </a:t>
            </a:r>
            <a:r>
              <a:rPr lang="it-IT" sz="2400" cap="all" dirty="0" err="1" smtClean="0">
                <a:solidFill>
                  <a:srgbClr val="0070C0"/>
                </a:solidFill>
              </a:rPr>
              <a:t>DI</a:t>
            </a:r>
            <a:r>
              <a:rPr lang="it-IT" sz="2400" cap="all" dirty="0" smtClean="0">
                <a:solidFill>
                  <a:srgbClr val="0070C0"/>
                </a:solidFill>
              </a:rPr>
              <a:t> PIU’. SONO QUELLI CHE PENSANO CHE I GOVERNI POSSANO ESORCIZZARE TUTTE LE CONSEGUENZE DELLA PIU’ GRANDE CRISI ECONOMICA STRUTTURALE DEGLI ULTIMI 70 ANNI, CON QUALCHE AGEVOLAZIONE, TRUCCO O GIOCO </a:t>
            </a:r>
            <a:r>
              <a:rPr lang="it-IT" sz="2400" cap="all" dirty="0" err="1" smtClean="0">
                <a:solidFill>
                  <a:srgbClr val="0070C0"/>
                </a:solidFill>
              </a:rPr>
              <a:t>DI</a:t>
            </a:r>
            <a:r>
              <a:rPr lang="it-IT" sz="2400" cap="all" dirty="0" smtClean="0">
                <a:solidFill>
                  <a:srgbClr val="0070C0"/>
                </a:solidFill>
              </a:rPr>
              <a:t> PRESTIGIO.</a:t>
            </a:r>
          </a:p>
          <a:p>
            <a:pPr algn="just">
              <a:buNone/>
            </a:pPr>
            <a:r>
              <a:rPr lang="it-IT" sz="2400" cap="all" dirty="0" smtClean="0">
                <a:solidFill>
                  <a:srgbClr val="0070C0"/>
                </a:solidFill>
              </a:rPr>
              <a:t>PER AVER RESISTITO AL PARTITO DEI QUALCHECOSISTI E AGEVOLISTI, ONORE E RISPETTO AL ministro TREMONTI, IL PIU’ LUCIDO MINISTRO economico D’EUROPA</a:t>
            </a:r>
            <a:endParaRPr lang="it-IT" sz="24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18</a:t>
            </a:fld>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cap="all" dirty="0" smtClean="0">
                <a:solidFill>
                  <a:srgbClr val="0070C0"/>
                </a:solidFill>
              </a:rPr>
              <a:t>Scheda 4/6</a:t>
            </a:r>
            <a:r>
              <a:rPr lang="it-IT" sz="2400" dirty="0" smtClean="0">
                <a:solidFill>
                  <a:srgbClr val="0070C0"/>
                </a:solidFill>
              </a:rPr>
              <a:t/>
            </a:r>
            <a:br>
              <a:rPr lang="it-IT" sz="2400" dirty="0" smtClean="0">
                <a:solidFill>
                  <a:srgbClr val="0070C0"/>
                </a:solidFill>
              </a:rPr>
            </a:br>
            <a:r>
              <a:rPr lang="it-IT" sz="2400" b="1" dirty="0" smtClean="0">
                <a:solidFill>
                  <a:srgbClr val="0070C0"/>
                </a:solidFill>
              </a:rPr>
              <a:t>I  NEMICI PER UNA COMPRENSIONE CORRETTA</a:t>
            </a:r>
            <a:br>
              <a:rPr lang="it-IT" sz="2400" b="1" dirty="0" smtClean="0">
                <a:solidFill>
                  <a:srgbClr val="0070C0"/>
                </a:solidFill>
              </a:rPr>
            </a:br>
            <a:r>
              <a:rPr lang="it-IT" sz="2400" b="1" dirty="0" smtClean="0">
                <a:solidFill>
                  <a:srgbClr val="0070C0"/>
                </a:solidFill>
              </a:rPr>
              <a:t> DELLA CRISI E QUINDI</a:t>
            </a:r>
            <a:br>
              <a:rPr lang="it-IT" sz="2400" b="1" dirty="0" smtClean="0">
                <a:solidFill>
                  <a:srgbClr val="0070C0"/>
                </a:solidFill>
              </a:rPr>
            </a:br>
            <a:r>
              <a:rPr lang="it-IT" sz="2400" b="1" dirty="0" smtClean="0">
                <a:solidFill>
                  <a:srgbClr val="0070C0"/>
                </a:solidFill>
              </a:rPr>
              <a:t>PER UNA FONDATA AZIONE CORRETTIVA </a:t>
            </a:r>
            <a:endParaRPr lang="it-IT" sz="2400" b="1" dirty="0"/>
          </a:p>
        </p:txBody>
      </p:sp>
      <p:sp>
        <p:nvSpPr>
          <p:cNvPr id="3" name="Segnaposto contenuto 2"/>
          <p:cNvSpPr>
            <a:spLocks noGrp="1"/>
          </p:cNvSpPr>
          <p:nvPr>
            <p:ph idx="1"/>
          </p:nvPr>
        </p:nvSpPr>
        <p:spPr/>
        <p:txBody>
          <a:bodyPr>
            <a:normAutofit/>
          </a:bodyPr>
          <a:lstStyle/>
          <a:p>
            <a:pPr algn="ctr">
              <a:buNone/>
            </a:pPr>
            <a:r>
              <a:rPr lang="it-IT" sz="2400" u="sng" dirty="0" smtClean="0">
                <a:solidFill>
                  <a:srgbClr val="0070C0"/>
                </a:solidFill>
              </a:rPr>
              <a:t>I </a:t>
            </a:r>
            <a:r>
              <a:rPr lang="it-IT" sz="2400" u="sng" cap="all" dirty="0" smtClean="0">
                <a:solidFill>
                  <a:srgbClr val="0070C0"/>
                </a:solidFill>
              </a:rPr>
              <a:t> </a:t>
            </a:r>
            <a:r>
              <a:rPr lang="it-IT" sz="2400" u="sng" cap="all" dirty="0" err="1" smtClean="0">
                <a:solidFill>
                  <a:srgbClr val="0070C0"/>
                </a:solidFill>
              </a:rPr>
              <a:t>nihilisti</a:t>
            </a:r>
            <a:endParaRPr lang="it-IT" sz="2400" u="sng" cap="all" dirty="0" smtClean="0">
              <a:solidFill>
                <a:srgbClr val="0070C0"/>
              </a:solidFill>
            </a:endParaRPr>
          </a:p>
          <a:p>
            <a:pPr algn="just">
              <a:buNone/>
            </a:pPr>
            <a:endParaRPr lang="it-IT" sz="2400" cap="all" dirty="0">
              <a:solidFill>
                <a:srgbClr val="0070C0"/>
              </a:solidFill>
            </a:endParaRPr>
          </a:p>
          <a:p>
            <a:pPr algn="just">
              <a:buNone/>
            </a:pPr>
            <a:r>
              <a:rPr lang="it-IT" sz="2400" cap="all" dirty="0" smtClean="0">
                <a:solidFill>
                  <a:srgbClr val="0070C0"/>
                </a:solidFill>
              </a:rPr>
              <a:t>Sono l’opposto degli </a:t>
            </a:r>
            <a:r>
              <a:rPr lang="it-IT" sz="2400" cap="all" dirty="0" err="1" smtClean="0">
                <a:solidFill>
                  <a:srgbClr val="0070C0"/>
                </a:solidFill>
              </a:rPr>
              <a:t>agevolisti</a:t>
            </a:r>
            <a:r>
              <a:rPr lang="it-IT" sz="2400" cap="all" dirty="0" smtClean="0">
                <a:solidFill>
                  <a:srgbClr val="0070C0"/>
                </a:solidFill>
              </a:rPr>
              <a:t>. </a:t>
            </a:r>
          </a:p>
          <a:p>
            <a:pPr algn="just">
              <a:buNone/>
            </a:pPr>
            <a:r>
              <a:rPr lang="it-IT" sz="2400" cap="all" dirty="0" smtClean="0">
                <a:solidFill>
                  <a:srgbClr val="0070C0"/>
                </a:solidFill>
              </a:rPr>
              <a:t>Sono quelli che dicono: la crisi e’ seria, ma </a:t>
            </a:r>
            <a:r>
              <a:rPr lang="it-IT" sz="2400" cap="all" dirty="0" err="1" smtClean="0">
                <a:solidFill>
                  <a:srgbClr val="0070C0"/>
                </a:solidFill>
              </a:rPr>
              <a:t>passera’</a:t>
            </a:r>
            <a:r>
              <a:rPr lang="it-IT" sz="2400" cap="all" dirty="0" smtClean="0">
                <a:solidFill>
                  <a:srgbClr val="0070C0"/>
                </a:solidFill>
              </a:rPr>
              <a:t> e non c’e’ niente da fare. E  dopo che </a:t>
            </a:r>
            <a:r>
              <a:rPr lang="it-IT" sz="2400" cap="all" dirty="0" err="1" smtClean="0">
                <a:solidFill>
                  <a:srgbClr val="0070C0"/>
                </a:solidFill>
              </a:rPr>
              <a:t>sara’</a:t>
            </a:r>
            <a:r>
              <a:rPr lang="it-IT" sz="2400" cap="all" dirty="0" smtClean="0">
                <a:solidFill>
                  <a:srgbClr val="0070C0"/>
                </a:solidFill>
              </a:rPr>
              <a:t> passata </a:t>
            </a:r>
            <a:r>
              <a:rPr lang="it-IT" sz="2400" cap="all" dirty="0" err="1" smtClean="0">
                <a:solidFill>
                  <a:srgbClr val="0070C0"/>
                </a:solidFill>
              </a:rPr>
              <a:t>sara’</a:t>
            </a:r>
            <a:r>
              <a:rPr lang="it-IT" sz="2400" cap="all" dirty="0" smtClean="0">
                <a:solidFill>
                  <a:srgbClr val="0070C0"/>
                </a:solidFill>
              </a:rPr>
              <a:t> tutto come prima. </a:t>
            </a:r>
            <a:r>
              <a:rPr lang="it-IT" sz="2400" cap="all" dirty="0" err="1" smtClean="0">
                <a:solidFill>
                  <a:srgbClr val="0070C0"/>
                </a:solidFill>
              </a:rPr>
              <a:t>Perche’</a:t>
            </a:r>
            <a:r>
              <a:rPr lang="it-IT" sz="2400" cap="all" dirty="0" smtClean="0">
                <a:solidFill>
                  <a:srgbClr val="0070C0"/>
                </a:solidFill>
              </a:rPr>
              <a:t> e’ stato, e’, e </a:t>
            </a:r>
            <a:r>
              <a:rPr lang="it-IT" sz="2400" cap="all" dirty="0" err="1" smtClean="0">
                <a:solidFill>
                  <a:srgbClr val="0070C0"/>
                </a:solidFill>
              </a:rPr>
              <a:t>sara’</a:t>
            </a:r>
            <a:r>
              <a:rPr lang="it-IT" sz="2400" cap="all" dirty="0" smtClean="0">
                <a:solidFill>
                  <a:srgbClr val="0070C0"/>
                </a:solidFill>
              </a:rPr>
              <a:t> sempre </a:t>
            </a:r>
            <a:r>
              <a:rPr lang="it-IT" sz="2400" cap="all" dirty="0" err="1" smtClean="0">
                <a:solidFill>
                  <a:srgbClr val="0070C0"/>
                </a:solidFill>
              </a:rPr>
              <a:t>cosi’</a:t>
            </a:r>
            <a:r>
              <a:rPr lang="it-IT" sz="2400" cap="all" dirty="0" smtClean="0">
                <a:solidFill>
                  <a:srgbClr val="0070C0"/>
                </a:solidFill>
              </a:rPr>
              <a:t>.</a:t>
            </a:r>
          </a:p>
          <a:p>
            <a:pPr algn="just">
              <a:buNone/>
            </a:pPr>
            <a:r>
              <a:rPr lang="it-IT" sz="2400" cap="all" dirty="0" smtClean="0">
                <a:solidFill>
                  <a:srgbClr val="0070C0"/>
                </a:solidFill>
              </a:rPr>
              <a:t>Questo e’il capitalismo bellezza!</a:t>
            </a:r>
          </a:p>
          <a:p>
            <a:pPr algn="just">
              <a:buNone/>
            </a:pPr>
            <a:r>
              <a:rPr lang="it-IT" sz="2400" cap="all" dirty="0" smtClean="0">
                <a:solidFill>
                  <a:srgbClr val="0070C0"/>
                </a:solidFill>
              </a:rPr>
              <a:t>Questo partito e’ composto prevalentemente dagli economisti tristi, pensosi e rassegnati e da molti banchieri interessati. </a:t>
            </a:r>
            <a:endParaRPr lang="it-IT" sz="2400" dirty="0" smtClean="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19</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2/1</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ELEMENTI COMUNI NELLE</a:t>
            </a:r>
            <a:br>
              <a:rPr lang="it-IT" sz="3200" b="1" dirty="0" smtClean="0">
                <a:solidFill>
                  <a:srgbClr val="0070C0"/>
                </a:solidFill>
              </a:rPr>
            </a:br>
            <a:r>
              <a:rPr lang="it-IT" sz="3200" b="1" dirty="0" smtClean="0">
                <a:solidFill>
                  <a:srgbClr val="0070C0"/>
                </a:solidFill>
              </a:rPr>
              <a:t>CAUSE FINALI DELLE GRANDI CRISI</a:t>
            </a:r>
            <a:endParaRPr lang="it-IT" sz="3200" b="1" dirty="0">
              <a:solidFill>
                <a:srgbClr val="0070C0"/>
              </a:solidFill>
            </a:endParaRPr>
          </a:p>
        </p:txBody>
      </p:sp>
      <p:sp>
        <p:nvSpPr>
          <p:cNvPr id="3" name="Segnaposto contenuto 2"/>
          <p:cNvSpPr>
            <a:spLocks noGrp="1"/>
          </p:cNvSpPr>
          <p:nvPr>
            <p:ph idx="1"/>
          </p:nvPr>
        </p:nvSpPr>
        <p:spPr/>
        <p:txBody>
          <a:bodyPr>
            <a:normAutofit fontScale="85000" lnSpcReduction="20000"/>
          </a:bodyPr>
          <a:lstStyle/>
          <a:p>
            <a:pPr algn="just">
              <a:buNone/>
            </a:pPr>
            <a:r>
              <a:rPr lang="it-IT" sz="3000" dirty="0" smtClean="0">
                <a:solidFill>
                  <a:srgbClr val="0070C0"/>
                </a:solidFill>
              </a:rPr>
              <a:t>LE CRISI FINANZIARIE SI ASSOMIGLIANO TUTTE. IL MECCANISMO FONDAMENTALE DELLE STESSE VENIVA DESCRITTO DA UN POETA (EZRA POUND), NEL 1944, CON QUESTE PAROLE:</a:t>
            </a:r>
          </a:p>
          <a:p>
            <a:pPr algn="just">
              <a:buNone/>
            </a:pPr>
            <a:r>
              <a:rPr lang="it-IT" sz="2800" i="1" dirty="0">
                <a:solidFill>
                  <a:srgbClr val="0070C0"/>
                </a:solidFill>
              </a:rPr>
              <a:t>L’INSIDIA BANCARIA HA SEMPRE SEGUITO LA STESSA STRADA: UN’ABBONDANZA QUALSIASI VIENE ADOPERATA PER CREARE UN OTTIMISMO. L’OTTIMISMO VIENE ESAGERATO, </a:t>
            </a:r>
            <a:r>
              <a:rPr lang="it-IT" sz="2800" i="1" dirty="0" err="1">
                <a:solidFill>
                  <a:srgbClr val="0070C0"/>
                </a:solidFill>
              </a:rPr>
              <a:t>DI</a:t>
            </a:r>
            <a:r>
              <a:rPr lang="it-IT" sz="2800" i="1" dirty="0">
                <a:solidFill>
                  <a:srgbClr val="0070C0"/>
                </a:solidFill>
              </a:rPr>
              <a:t> SOLITO COLL’AIUTO DELLA PROPAGANDA. LE VENDITE AUMENTANO. I PREZZI DELLE TERRE, O DELLE AZIONI, SALGONO OLTRE LE POSSIBILITA’ DELLA RENDITA MATERIALE. LE BANCHE CHE HANNO FAVORITO PRESTITI ESAGERATI PER MANOVRARE IL RIALZO, RESTRINGONO, RICHIAMANO I LORO PRESTITI, E IL PANICO SOPRAVVIENE.</a:t>
            </a:r>
          </a:p>
          <a:p>
            <a:pPr>
              <a:buNone/>
            </a:pPr>
            <a:endParaRPr lang="it-IT" sz="3000" i="1"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a:t>
            </a:fld>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5</a:t>
            </a:r>
            <a:r>
              <a:rPr lang="it-IT" sz="4000" cap="all" dirty="0" smtClean="0">
                <a:solidFill>
                  <a:srgbClr val="0070C0"/>
                </a:solidFill>
              </a:rPr>
              <a:t/>
            </a:r>
            <a:br>
              <a:rPr lang="it-IT" sz="4000" cap="all" dirty="0" smtClean="0">
                <a:solidFill>
                  <a:srgbClr val="0070C0"/>
                </a:solidFill>
              </a:rPr>
            </a:br>
            <a:r>
              <a:rPr lang="it-IT" sz="4000" b="1" cap="all" dirty="0" smtClean="0">
                <a:solidFill>
                  <a:srgbClr val="0070C0"/>
                </a:solidFill>
              </a:rPr>
              <a:t>ma quando </a:t>
            </a:r>
            <a:r>
              <a:rPr lang="it-IT" sz="4000" b="1" cap="all" dirty="0" err="1" smtClean="0">
                <a:solidFill>
                  <a:srgbClr val="0070C0"/>
                </a:solidFill>
              </a:rPr>
              <a:t>verra’</a:t>
            </a:r>
            <a:r>
              <a:rPr lang="it-IT" sz="4000" b="1" cap="all" dirty="0" smtClean="0">
                <a:solidFill>
                  <a:srgbClr val="0070C0"/>
                </a:solidFill>
              </a:rPr>
              <a:t> la ripresa?</a:t>
            </a:r>
            <a:endParaRPr lang="it-IT" sz="4000" b="1" cap="all" dirty="0">
              <a:solidFill>
                <a:srgbClr val="0070C0"/>
              </a:solidFill>
            </a:endParaRPr>
          </a:p>
        </p:txBody>
      </p:sp>
      <p:sp>
        <p:nvSpPr>
          <p:cNvPr id="3" name="Segnaposto contenuto 2"/>
          <p:cNvSpPr>
            <a:spLocks noGrp="1"/>
          </p:cNvSpPr>
          <p:nvPr>
            <p:ph idx="1"/>
          </p:nvPr>
        </p:nvSpPr>
        <p:spPr/>
        <p:txBody>
          <a:bodyPr>
            <a:normAutofit fontScale="85000" lnSpcReduction="10000"/>
          </a:bodyPr>
          <a:lstStyle/>
          <a:p>
            <a:pPr algn="just">
              <a:buNone/>
            </a:pPr>
            <a:r>
              <a:rPr lang="it-IT" sz="2400" cap="all" dirty="0" smtClean="0">
                <a:solidFill>
                  <a:srgbClr val="0070C0"/>
                </a:solidFill>
              </a:rPr>
              <a:t>Molti propongono con ansia la domanda: quando ne usciremo? </a:t>
            </a:r>
          </a:p>
          <a:p>
            <a:pPr algn="just">
              <a:buNone/>
            </a:pPr>
            <a:r>
              <a:rPr lang="it-IT" sz="2400" cap="all" dirty="0" smtClean="0">
                <a:solidFill>
                  <a:srgbClr val="0070C0"/>
                </a:solidFill>
              </a:rPr>
              <a:t>Qualcuno parla ancora di mesi. Qualcuno parla del 2010. </a:t>
            </a:r>
          </a:p>
          <a:p>
            <a:pPr algn="just">
              <a:buNone/>
            </a:pPr>
            <a:r>
              <a:rPr lang="it-IT" sz="2400" cap="all" dirty="0" smtClean="0">
                <a:solidFill>
                  <a:srgbClr val="0070C0"/>
                </a:solidFill>
              </a:rPr>
              <a:t>i </a:t>
            </a:r>
            <a:r>
              <a:rPr lang="it-IT" sz="2400" cap="all" dirty="0" err="1" smtClean="0">
                <a:solidFill>
                  <a:srgbClr val="0070C0"/>
                </a:solidFill>
              </a:rPr>
              <a:t>piu’</a:t>
            </a:r>
            <a:r>
              <a:rPr lang="it-IT" sz="2400" cap="all" dirty="0" smtClean="0">
                <a:solidFill>
                  <a:srgbClr val="0070C0"/>
                </a:solidFill>
              </a:rPr>
              <a:t> spericolati azzardano il mese del 2010 nel quale usciremo dalla crisi. </a:t>
            </a:r>
          </a:p>
          <a:p>
            <a:pPr algn="just">
              <a:buNone/>
            </a:pPr>
            <a:r>
              <a:rPr lang="it-IT" sz="2400" cap="all" dirty="0" smtClean="0">
                <a:solidFill>
                  <a:srgbClr val="0070C0"/>
                </a:solidFill>
              </a:rPr>
              <a:t>I </a:t>
            </a:r>
            <a:r>
              <a:rPr lang="it-IT" sz="2400" cap="all" dirty="0" err="1" smtClean="0">
                <a:solidFill>
                  <a:srgbClr val="0070C0"/>
                </a:solidFill>
              </a:rPr>
              <a:t>piu’</a:t>
            </a:r>
            <a:r>
              <a:rPr lang="it-IT" sz="2400" cap="all" dirty="0" smtClean="0">
                <a:solidFill>
                  <a:srgbClr val="0070C0"/>
                </a:solidFill>
              </a:rPr>
              <a:t> prudenti incominciano a parlare del 2011.</a:t>
            </a:r>
          </a:p>
          <a:p>
            <a:pPr algn="just">
              <a:buNone/>
            </a:pPr>
            <a:endParaRPr lang="it-IT" sz="2400" cap="all" dirty="0" smtClean="0">
              <a:solidFill>
                <a:srgbClr val="0070C0"/>
              </a:solidFill>
            </a:endParaRPr>
          </a:p>
          <a:p>
            <a:pPr algn="just">
              <a:buNone/>
            </a:pPr>
            <a:r>
              <a:rPr lang="it-IT" sz="2400" cap="all" dirty="0" smtClean="0">
                <a:solidFill>
                  <a:srgbClr val="0070C0"/>
                </a:solidFill>
              </a:rPr>
              <a:t>Io non azzardo previsioni che sono impossibili ma dico che:</a:t>
            </a:r>
          </a:p>
          <a:p>
            <a:pPr algn="just">
              <a:buNone/>
            </a:pPr>
            <a:r>
              <a:rPr lang="it-IT" sz="2400" cap="all" dirty="0" smtClean="0">
                <a:solidFill>
                  <a:srgbClr val="0070C0"/>
                </a:solidFill>
              </a:rPr>
              <a:t>	La ripresa intesa come ritorno al passato non ci </a:t>
            </a:r>
            <a:r>
              <a:rPr lang="it-IT" sz="2400" cap="all" dirty="0" err="1" smtClean="0">
                <a:solidFill>
                  <a:srgbClr val="0070C0"/>
                </a:solidFill>
              </a:rPr>
              <a:t>sara’</a:t>
            </a:r>
            <a:r>
              <a:rPr lang="it-IT" sz="2400" cap="all" dirty="0" smtClean="0">
                <a:solidFill>
                  <a:srgbClr val="0070C0"/>
                </a:solidFill>
              </a:rPr>
              <a:t>. Ci saranno solo nuovi sviluppi. E dunque la partita si gioca tutta sull’innovazione a 360 gradi.</a:t>
            </a:r>
          </a:p>
          <a:p>
            <a:pPr algn="just">
              <a:buNone/>
            </a:pPr>
            <a:r>
              <a:rPr lang="it-IT" sz="2400" cap="all" dirty="0" smtClean="0">
                <a:solidFill>
                  <a:srgbClr val="0070C0"/>
                </a:solidFill>
              </a:rPr>
              <a:t>E </a:t>
            </a:r>
            <a:r>
              <a:rPr lang="it-IT" sz="2400" cap="all" dirty="0" err="1" smtClean="0">
                <a:solidFill>
                  <a:srgbClr val="0070C0"/>
                </a:solidFill>
              </a:rPr>
              <a:t>cio’</a:t>
            </a:r>
            <a:r>
              <a:rPr lang="it-IT" sz="2400" cap="all" dirty="0" smtClean="0">
                <a:solidFill>
                  <a:srgbClr val="0070C0"/>
                </a:solidFill>
              </a:rPr>
              <a:t> </a:t>
            </a:r>
            <a:r>
              <a:rPr lang="it-IT" sz="2400" cap="all" dirty="0" err="1" smtClean="0">
                <a:solidFill>
                  <a:srgbClr val="0070C0"/>
                </a:solidFill>
              </a:rPr>
              <a:t>perche’</a:t>
            </a:r>
            <a:r>
              <a:rPr lang="it-IT" sz="2400" cap="all" dirty="0" smtClean="0">
                <a:solidFill>
                  <a:srgbClr val="0070C0"/>
                </a:solidFill>
              </a:rPr>
              <a:t> lo sviluppo degli ultimi anni era basato su un livello di “</a:t>
            </a:r>
            <a:r>
              <a:rPr lang="it-IT" sz="2400" cap="all" dirty="0" err="1" smtClean="0">
                <a:solidFill>
                  <a:srgbClr val="0070C0"/>
                </a:solidFill>
              </a:rPr>
              <a:t>leverage</a:t>
            </a:r>
            <a:r>
              <a:rPr lang="it-IT" sz="2400" cap="all" dirty="0" smtClean="0">
                <a:solidFill>
                  <a:srgbClr val="0070C0"/>
                </a:solidFill>
              </a:rPr>
              <a:t>” (delle famiglie, delle imprese, degli stati) che non </a:t>
            </a:r>
            <a:r>
              <a:rPr lang="it-IT" sz="2400" cap="all" dirty="0" err="1" smtClean="0">
                <a:solidFill>
                  <a:srgbClr val="0070C0"/>
                </a:solidFill>
              </a:rPr>
              <a:t>puo’</a:t>
            </a:r>
            <a:r>
              <a:rPr lang="it-IT" sz="2400" cap="all" dirty="0" smtClean="0">
                <a:solidFill>
                  <a:srgbClr val="0070C0"/>
                </a:solidFill>
              </a:rPr>
              <a:t> ritornare ed e’ auspicabile che non torni. </a:t>
            </a:r>
            <a:endParaRPr lang="it-IT" sz="24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6/1</a:t>
            </a:r>
            <a:r>
              <a:rPr lang="it-IT" sz="2400" cap="all" dirty="0" smtClean="0">
                <a:solidFill>
                  <a:srgbClr val="0070C0"/>
                </a:solidFill>
              </a:rPr>
              <a:t/>
            </a:r>
            <a:br>
              <a:rPr lang="it-IT" sz="2400" cap="all" dirty="0" smtClean="0">
                <a:solidFill>
                  <a:srgbClr val="0070C0"/>
                </a:solidFill>
              </a:rPr>
            </a:br>
            <a:r>
              <a:rPr lang="it-IT" sz="2400" b="1" cap="all" dirty="0" smtClean="0">
                <a:solidFill>
                  <a:srgbClr val="0070C0"/>
                </a:solidFill>
              </a:rPr>
              <a:t>MA, ALLORA, QUANDO AVREMO UN NUOVO ASSETTO </a:t>
            </a:r>
            <a:br>
              <a:rPr lang="it-IT" sz="2400" b="1" cap="all" dirty="0" smtClean="0">
                <a:solidFill>
                  <a:srgbClr val="0070C0"/>
                </a:solidFill>
              </a:rPr>
            </a:br>
            <a:r>
              <a:rPr lang="it-IT" sz="2400" b="1" cap="all" dirty="0" smtClean="0">
                <a:solidFill>
                  <a:srgbClr val="0070C0"/>
                </a:solidFill>
              </a:rPr>
              <a:t>ECONOMICO EQUILIBRATO?</a:t>
            </a:r>
            <a:endParaRPr lang="it-IT" sz="2400" b="1" cap="all" dirty="0">
              <a:solidFill>
                <a:srgbClr val="0070C0"/>
              </a:solidFill>
            </a:endParaRPr>
          </a:p>
        </p:txBody>
      </p:sp>
      <p:sp>
        <p:nvSpPr>
          <p:cNvPr id="3" name="Segnaposto contenuto 2"/>
          <p:cNvSpPr>
            <a:spLocks noGrp="1"/>
          </p:cNvSpPr>
          <p:nvPr>
            <p:ph idx="1"/>
          </p:nvPr>
        </p:nvSpPr>
        <p:spPr/>
        <p:txBody>
          <a:bodyPr>
            <a:normAutofit fontScale="70000" lnSpcReduction="20000"/>
          </a:bodyPr>
          <a:lstStyle/>
          <a:p>
            <a:pPr algn="just">
              <a:buNone/>
            </a:pPr>
            <a:r>
              <a:rPr lang="it-IT" sz="2400" cap="all" dirty="0" smtClean="0">
                <a:solidFill>
                  <a:srgbClr val="0070C0"/>
                </a:solidFill>
              </a:rPr>
              <a:t>NON LO SO.</a:t>
            </a:r>
          </a:p>
          <a:p>
            <a:pPr algn="just">
              <a:buNone/>
            </a:pPr>
            <a:r>
              <a:rPr lang="it-IT" sz="2400" cap="all" dirty="0" smtClean="0">
                <a:solidFill>
                  <a:srgbClr val="0070C0"/>
                </a:solidFill>
              </a:rPr>
              <a:t>MA CONOSCO LE COSE CHE DEVONO SUCCEDERE PRIMA CHE CIO’ AVVENGA. NON AVREMO UN NUOVO ASSETTO ECONOMICO EQUILIBRATO E RAGIONEVOLMENTE STABILIZZATO:</a:t>
            </a:r>
          </a:p>
          <a:p>
            <a:pPr lvl="0" algn="just"/>
            <a:r>
              <a:rPr lang="it-IT" sz="2400" cap="all" dirty="0">
                <a:solidFill>
                  <a:srgbClr val="0070C0"/>
                </a:solidFill>
              </a:rPr>
              <a:t>se non si determinano con chiarezza ed affidabilità l’ammontare dei titoli tossici e delle presunte </a:t>
            </a:r>
            <a:r>
              <a:rPr lang="it-IT" sz="2400" cap="all" dirty="0" smtClean="0">
                <a:solidFill>
                  <a:srgbClr val="0070C0"/>
                </a:solidFill>
              </a:rPr>
              <a:t>perdite (SIAMO A DUE TERZI DEL CAMMINO, MA </a:t>
            </a:r>
            <a:r>
              <a:rPr lang="it-IT" sz="2400" cap="all" dirty="0" err="1" smtClean="0">
                <a:solidFill>
                  <a:srgbClr val="0070C0"/>
                </a:solidFill>
              </a:rPr>
              <a:t>VI</a:t>
            </a:r>
            <a:r>
              <a:rPr lang="it-IT" sz="2400" cap="all" dirty="0" smtClean="0">
                <a:solidFill>
                  <a:srgbClr val="0070C0"/>
                </a:solidFill>
              </a:rPr>
              <a:t> SONO ECONOMIE IMPROTANTI, COME LA GERMANIA, DOVE Parti </a:t>
            </a:r>
            <a:r>
              <a:rPr lang="it-IT" sz="2400" cap="all" dirty="0" err="1" smtClean="0">
                <a:solidFill>
                  <a:srgbClr val="0070C0"/>
                </a:solidFill>
              </a:rPr>
              <a:t>IMPOrTANTI</a:t>
            </a:r>
            <a:r>
              <a:rPr lang="it-IT" sz="2400" cap="all" dirty="0" smtClean="0">
                <a:solidFill>
                  <a:srgbClr val="0070C0"/>
                </a:solidFill>
              </a:rPr>
              <a:t> DEL SISTEMA BANCARIO, COME Le LANDESBANK, SONO ANCORA PROFONDAMENTE MALATI);</a:t>
            </a:r>
            <a:endParaRPr lang="it-IT" sz="2400" cap="all" dirty="0">
              <a:solidFill>
                <a:srgbClr val="0070C0"/>
              </a:solidFill>
            </a:endParaRPr>
          </a:p>
          <a:p>
            <a:pPr lvl="0" algn="just"/>
            <a:r>
              <a:rPr lang="it-IT" sz="2400" cap="all" dirty="0">
                <a:solidFill>
                  <a:srgbClr val="0070C0"/>
                </a:solidFill>
              </a:rPr>
              <a:t>se non si crea un nuovo quadro di riferimento internazionale. Tutti gli equilibri (che chiamammo equilibrio di squilibri) si sono rotti. Vanno ricreati dei nuovi equilibri. Ed innanzi tutto si tratta di stabilire un nuovo patto tra USA e Cina (paese detentore delle maggiori riserve mondiali). Ecco perché incominciare, come ha fatto il </a:t>
            </a:r>
            <a:r>
              <a:rPr lang="it-IT" sz="2400" cap="all" dirty="0" smtClean="0">
                <a:solidFill>
                  <a:srgbClr val="0070C0"/>
                </a:solidFill>
              </a:rPr>
              <a:t>nuovo </a:t>
            </a:r>
            <a:r>
              <a:rPr lang="it-IT" sz="2400" cap="all" dirty="0">
                <a:solidFill>
                  <a:srgbClr val="0070C0"/>
                </a:solidFill>
              </a:rPr>
              <a:t>ministro del tesoro USA, </a:t>
            </a:r>
            <a:r>
              <a:rPr lang="it-IT" sz="2400" cap="all" dirty="0" err="1">
                <a:solidFill>
                  <a:srgbClr val="0070C0"/>
                </a:solidFill>
              </a:rPr>
              <a:t>Geithner</a:t>
            </a:r>
            <a:r>
              <a:rPr lang="it-IT" sz="2400" cap="all" dirty="0">
                <a:solidFill>
                  <a:srgbClr val="0070C0"/>
                </a:solidFill>
              </a:rPr>
              <a:t>, con un attacco alla Cina, non sembra cosa particolarmente intelligente ma piuttosto nuova manifestazione di bullismo </a:t>
            </a:r>
            <a:r>
              <a:rPr lang="it-IT" sz="2400" cap="all" dirty="0" smtClean="0">
                <a:solidFill>
                  <a:srgbClr val="0070C0"/>
                </a:solidFill>
              </a:rPr>
              <a:t>americano, CHE, FORTUNATAMENTE, IL PRESIDENTE OBAMA HA PRONTAMENTE FRENATO. SU QUESTO GRANDE TEMA SIAMO ALLE PRIME SCHERMAGLIE;</a:t>
            </a:r>
            <a:endParaRPr lang="it-IT" sz="2400" cap="all" dirty="0">
              <a:solidFill>
                <a:srgbClr val="0070C0"/>
              </a:solidFill>
            </a:endParaRPr>
          </a:p>
          <a:p>
            <a:pPr algn="just">
              <a:buNone/>
            </a:pPr>
            <a:endParaRPr lang="it-IT" sz="24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21</a:t>
            </a:fld>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6/2</a:t>
            </a:r>
            <a:r>
              <a:rPr lang="it-IT" sz="2400" cap="all" dirty="0" smtClean="0">
                <a:solidFill>
                  <a:srgbClr val="0070C0"/>
                </a:solidFill>
              </a:rPr>
              <a:t/>
            </a:r>
            <a:br>
              <a:rPr lang="it-IT" sz="2400" cap="all" dirty="0" smtClean="0">
                <a:solidFill>
                  <a:srgbClr val="0070C0"/>
                </a:solidFill>
              </a:rPr>
            </a:br>
            <a:r>
              <a:rPr lang="it-IT" sz="2400" b="1" cap="all" dirty="0" smtClean="0">
                <a:solidFill>
                  <a:srgbClr val="0070C0"/>
                </a:solidFill>
              </a:rPr>
              <a:t>MA, ALLORA, QUANDO AVREMO UN NUOVO ASSETTO </a:t>
            </a:r>
            <a:br>
              <a:rPr lang="it-IT" sz="2400" b="1" cap="all" dirty="0" smtClean="0">
                <a:solidFill>
                  <a:srgbClr val="0070C0"/>
                </a:solidFill>
              </a:rPr>
            </a:br>
            <a:r>
              <a:rPr lang="it-IT" sz="2400" b="1" cap="all" dirty="0" smtClean="0">
                <a:solidFill>
                  <a:srgbClr val="0070C0"/>
                </a:solidFill>
              </a:rPr>
              <a:t>ECONOMICO EQUILIBRATO?</a:t>
            </a:r>
            <a:endParaRPr lang="it-IT" sz="2400" b="1" dirty="0"/>
          </a:p>
        </p:txBody>
      </p:sp>
      <p:sp>
        <p:nvSpPr>
          <p:cNvPr id="3" name="Segnaposto contenuto 2"/>
          <p:cNvSpPr>
            <a:spLocks noGrp="1"/>
          </p:cNvSpPr>
          <p:nvPr>
            <p:ph idx="1"/>
          </p:nvPr>
        </p:nvSpPr>
        <p:spPr/>
        <p:txBody>
          <a:bodyPr>
            <a:noAutofit/>
          </a:bodyPr>
          <a:lstStyle/>
          <a:p>
            <a:pPr lvl="0" algn="just"/>
            <a:r>
              <a:rPr lang="it-IT" sz="1600" cap="all" dirty="0">
                <a:solidFill>
                  <a:srgbClr val="0070C0"/>
                </a:solidFill>
              </a:rPr>
              <a:t>se non si smette di affrontare la crisi con concetti, metodi e rimedi congiunturali. Se non si capisce che siamo di fronte ad una svolta strutturale fondamentale e non ad una crisi </a:t>
            </a:r>
            <a:r>
              <a:rPr lang="it-IT" sz="1600" cap="all" dirty="0" smtClean="0">
                <a:solidFill>
                  <a:srgbClr val="0070C0"/>
                </a:solidFill>
              </a:rPr>
              <a:t>congiunturale. PER QUESTO E’ IMPORTANTE COMBATTERE I FONDAMENTALISMI </a:t>
            </a:r>
            <a:r>
              <a:rPr lang="it-IT" sz="1600" cap="all" dirty="0" err="1" smtClean="0">
                <a:solidFill>
                  <a:srgbClr val="0070C0"/>
                </a:solidFill>
              </a:rPr>
              <a:t>DI</a:t>
            </a:r>
            <a:r>
              <a:rPr lang="it-IT" sz="1600" cap="all" dirty="0" smtClean="0">
                <a:solidFill>
                  <a:srgbClr val="0070C0"/>
                </a:solidFill>
              </a:rPr>
              <a:t> CUI SOPRA;</a:t>
            </a:r>
            <a:endParaRPr lang="it-IT" sz="1600" cap="all" dirty="0">
              <a:solidFill>
                <a:srgbClr val="0070C0"/>
              </a:solidFill>
            </a:endParaRPr>
          </a:p>
          <a:p>
            <a:pPr lvl="0" algn="just"/>
            <a:r>
              <a:rPr lang="it-IT" sz="1600" cap="all" dirty="0">
                <a:solidFill>
                  <a:srgbClr val="0070C0"/>
                </a:solidFill>
              </a:rPr>
              <a:t>se non cambiano alcune concezioni di fondo dell’economia e del management. La prima cosa da abbandonare è </a:t>
            </a:r>
            <a:r>
              <a:rPr lang="it-IT" sz="1600" cap="all" dirty="0" smtClean="0">
                <a:solidFill>
                  <a:srgbClr val="0070C0"/>
                </a:solidFill>
              </a:rPr>
              <a:t>l’utilizzo del </a:t>
            </a:r>
            <a:r>
              <a:rPr lang="it-IT" sz="1600" cap="all" dirty="0">
                <a:solidFill>
                  <a:srgbClr val="0070C0"/>
                </a:solidFill>
              </a:rPr>
              <a:t>PIL come praticamente unico parametro di buona economia;  la seconda è di abbandonare il principio affermatosi negli ultimi venti anni che il management deve solo creare valore per gli azionisti e ritornare, invece, all’antico principio che il management deve creare valore per l’impresa e quindi per tutti gli interessati alla stessa; la terza è di riportare i poteri neofeudali del top management e delle grandi banche alla ragione democratica (è  in questa prospettiva che mi preoccupa molto che il presidente </a:t>
            </a:r>
            <a:r>
              <a:rPr lang="it-IT" sz="1600" cap="all" dirty="0" err="1">
                <a:solidFill>
                  <a:srgbClr val="0070C0"/>
                </a:solidFill>
              </a:rPr>
              <a:t>Obama</a:t>
            </a:r>
            <a:r>
              <a:rPr lang="it-IT" sz="1600" cap="all" dirty="0">
                <a:solidFill>
                  <a:srgbClr val="0070C0"/>
                </a:solidFill>
              </a:rPr>
              <a:t> si sia circondato di esponenti del neofeudalesimo bancario); la quarta è di cancellare la memoria dell’ultracapitalismo d’assalto degli ultimi venti anni di matrice americana e di riconoscere esplicitamente che l’unica concezione economica sopravvissuta con onore allo tsunami è l’economia sociale di mercato di matrice tedesca ed </a:t>
            </a:r>
            <a:r>
              <a:rPr lang="it-IT" sz="1600" cap="all" dirty="0" smtClean="0">
                <a:solidFill>
                  <a:srgbClr val="0070C0"/>
                </a:solidFill>
              </a:rPr>
              <a:t>europea. PER ORA LA MAGGIORANZA DEGLI ECONOMISTI ACCADEMICI RIFUGGE DA QUESTA RIFLESSIONE CRITICA;</a:t>
            </a:r>
            <a:endParaRPr lang="it-IT" sz="1600" cap="all" dirty="0">
              <a:solidFill>
                <a:srgbClr val="0070C0"/>
              </a:solidFill>
            </a:endParaRPr>
          </a:p>
          <a:p>
            <a:pPr algn="just"/>
            <a:endParaRPr lang="it-IT" sz="18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22</a:t>
            </a:fld>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6/3</a:t>
            </a:r>
            <a:r>
              <a:rPr lang="it-IT" sz="2400" cap="all" dirty="0" smtClean="0">
                <a:solidFill>
                  <a:srgbClr val="0070C0"/>
                </a:solidFill>
              </a:rPr>
              <a:t/>
            </a:r>
            <a:br>
              <a:rPr lang="it-IT" sz="2400" cap="all" dirty="0" smtClean="0">
                <a:solidFill>
                  <a:srgbClr val="0070C0"/>
                </a:solidFill>
              </a:rPr>
            </a:br>
            <a:r>
              <a:rPr lang="it-IT" sz="2400" b="1" cap="all" dirty="0" smtClean="0">
                <a:solidFill>
                  <a:srgbClr val="0070C0"/>
                </a:solidFill>
              </a:rPr>
              <a:t>MA, ALLORA, QUANDO AVREMO UN NUOVO ASSETTO </a:t>
            </a:r>
            <a:br>
              <a:rPr lang="it-IT" sz="2400" b="1" cap="all" dirty="0" smtClean="0">
                <a:solidFill>
                  <a:srgbClr val="0070C0"/>
                </a:solidFill>
              </a:rPr>
            </a:br>
            <a:r>
              <a:rPr lang="it-IT" sz="2400" b="1" cap="all" dirty="0" smtClean="0">
                <a:solidFill>
                  <a:srgbClr val="0070C0"/>
                </a:solidFill>
              </a:rPr>
              <a:t>ECONOMICO EQUILIBRATO?</a:t>
            </a:r>
            <a:endParaRPr lang="it-IT" sz="2400" b="1" dirty="0"/>
          </a:p>
        </p:txBody>
      </p:sp>
      <p:sp>
        <p:nvSpPr>
          <p:cNvPr id="3" name="Segnaposto contenuto 2"/>
          <p:cNvSpPr>
            <a:spLocks noGrp="1"/>
          </p:cNvSpPr>
          <p:nvPr>
            <p:ph idx="1"/>
          </p:nvPr>
        </p:nvSpPr>
        <p:spPr/>
        <p:txBody>
          <a:bodyPr>
            <a:normAutofit fontScale="85000" lnSpcReduction="20000"/>
          </a:bodyPr>
          <a:lstStyle/>
          <a:p>
            <a:pPr lvl="0" algn="just"/>
            <a:r>
              <a:rPr lang="it-IT" sz="2400" cap="all" dirty="0">
                <a:solidFill>
                  <a:srgbClr val="0070C0"/>
                </a:solidFill>
              </a:rPr>
              <a:t>se non torniamo a lavorare insieme, soprattutto in Europa, come quando abbiamo insieme costruito la nuova Europa dopo il disastro bellico, rinunciando ad affrontare la crisi in ordine sparso sia tra nazioni che tra settori produttivi; vincente e necessario il progetto di fare una grande emissione di obbligazioni </a:t>
            </a:r>
            <a:r>
              <a:rPr lang="it-IT" sz="2400" cap="all" dirty="0" smtClean="0">
                <a:solidFill>
                  <a:srgbClr val="0070C0"/>
                </a:solidFill>
              </a:rPr>
              <a:t>europee. Su questo punto siamo all’anno zero, la leadership europea e’ penosa;</a:t>
            </a:r>
            <a:endParaRPr lang="it-IT" sz="2400" cap="all" dirty="0">
              <a:solidFill>
                <a:srgbClr val="0070C0"/>
              </a:solidFill>
            </a:endParaRPr>
          </a:p>
          <a:p>
            <a:pPr lvl="0" algn="just"/>
            <a:r>
              <a:rPr lang="it-IT" sz="2400" cap="all" dirty="0">
                <a:solidFill>
                  <a:srgbClr val="0070C0"/>
                </a:solidFill>
              </a:rPr>
              <a:t>se non </a:t>
            </a:r>
            <a:r>
              <a:rPr lang="it-IT" sz="2400" cap="all" dirty="0" smtClean="0">
                <a:solidFill>
                  <a:srgbClr val="0070C0"/>
                </a:solidFill>
              </a:rPr>
              <a:t>sconfiggiamo, in modo particolare,  </a:t>
            </a:r>
            <a:r>
              <a:rPr lang="it-IT" sz="2400" cap="all" dirty="0">
                <a:solidFill>
                  <a:srgbClr val="0070C0"/>
                </a:solidFill>
              </a:rPr>
              <a:t>il partito degli “</a:t>
            </a:r>
            <a:r>
              <a:rPr lang="it-IT" sz="2400" cap="all" dirty="0" err="1">
                <a:solidFill>
                  <a:srgbClr val="0070C0"/>
                </a:solidFill>
              </a:rPr>
              <a:t>agevolisti</a:t>
            </a:r>
            <a:r>
              <a:rPr lang="it-IT" sz="2400" cap="all" dirty="0">
                <a:solidFill>
                  <a:srgbClr val="0070C0"/>
                </a:solidFill>
              </a:rPr>
              <a:t>” che </a:t>
            </a:r>
            <a:r>
              <a:rPr lang="it-IT" sz="2400" cap="all" dirty="0" smtClean="0">
                <a:solidFill>
                  <a:srgbClr val="0070C0"/>
                </a:solidFill>
              </a:rPr>
              <a:t>alimentano </a:t>
            </a:r>
            <a:r>
              <a:rPr lang="it-IT" sz="2400" cap="all" dirty="0">
                <a:solidFill>
                  <a:srgbClr val="0070C0"/>
                </a:solidFill>
              </a:rPr>
              <a:t>l’illusione che i governi abbiano la bacchetta magica per risolvere la crisi a colpi di agevolazioni a questo o a quel settore</a:t>
            </a:r>
            <a:r>
              <a:rPr lang="it-IT" sz="2400" cap="all" dirty="0" smtClean="0">
                <a:solidFill>
                  <a:srgbClr val="0070C0"/>
                </a:solidFill>
              </a:rPr>
              <a:t>;, e che, quando hanno successo, indeboliscono e disperdono l’azione dei governi; </a:t>
            </a:r>
            <a:endParaRPr lang="it-IT" sz="2400" cap="all" dirty="0">
              <a:solidFill>
                <a:srgbClr val="0070C0"/>
              </a:solidFill>
            </a:endParaRPr>
          </a:p>
          <a:p>
            <a:pPr lvl="0" algn="just"/>
            <a:r>
              <a:rPr lang="it-IT" sz="2400" cap="all" dirty="0">
                <a:solidFill>
                  <a:srgbClr val="0070C0"/>
                </a:solidFill>
              </a:rPr>
              <a:t>se non ci convinciamo che gli scarsi mezzi dei governi non devono andare a sostenere i produttori ma i salari, i disoccupati, i precari, i piccoli operatori, tutte le fasce più deboli del tessuto </a:t>
            </a:r>
            <a:r>
              <a:rPr lang="it-IT" sz="2400" cap="all" dirty="0" smtClean="0">
                <a:solidFill>
                  <a:srgbClr val="0070C0"/>
                </a:solidFill>
              </a:rPr>
              <a:t>sociale, che sono destinati ad aumentare;</a:t>
            </a:r>
            <a:endParaRPr lang="it-IT" sz="2400" cap="all" dirty="0">
              <a:solidFill>
                <a:srgbClr val="0070C0"/>
              </a:solidFill>
            </a:endParaRPr>
          </a:p>
          <a:p>
            <a:pPr algn="just"/>
            <a:endParaRPr lang="it-IT" sz="2400"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23</a:t>
            </a:fld>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6/4</a:t>
            </a:r>
            <a:r>
              <a:rPr lang="it-IT" sz="2400" cap="all" dirty="0" smtClean="0">
                <a:solidFill>
                  <a:srgbClr val="0070C0"/>
                </a:solidFill>
              </a:rPr>
              <a:t/>
            </a:r>
            <a:br>
              <a:rPr lang="it-IT" sz="2400" cap="all" dirty="0" smtClean="0">
                <a:solidFill>
                  <a:srgbClr val="0070C0"/>
                </a:solidFill>
              </a:rPr>
            </a:br>
            <a:r>
              <a:rPr lang="it-IT" sz="2400" b="1" cap="all" dirty="0" smtClean="0">
                <a:solidFill>
                  <a:srgbClr val="0070C0"/>
                </a:solidFill>
              </a:rPr>
              <a:t>MA, ALLORA, QUANDO AVREMO UN NUOVO ASSETTO </a:t>
            </a:r>
            <a:br>
              <a:rPr lang="it-IT" sz="2400" b="1" cap="all" dirty="0" smtClean="0">
                <a:solidFill>
                  <a:srgbClr val="0070C0"/>
                </a:solidFill>
              </a:rPr>
            </a:br>
            <a:r>
              <a:rPr lang="it-IT" sz="2400" b="1" cap="all" dirty="0" smtClean="0">
                <a:solidFill>
                  <a:srgbClr val="0070C0"/>
                </a:solidFill>
              </a:rPr>
              <a:t>ECONOMICO EQUILIBRATO?</a:t>
            </a:r>
            <a:endParaRPr lang="it-IT" sz="2400" b="1" dirty="0"/>
          </a:p>
        </p:txBody>
      </p:sp>
      <p:sp>
        <p:nvSpPr>
          <p:cNvPr id="3" name="Segnaposto contenuto 2"/>
          <p:cNvSpPr>
            <a:spLocks noGrp="1"/>
          </p:cNvSpPr>
          <p:nvPr>
            <p:ph idx="1"/>
          </p:nvPr>
        </p:nvSpPr>
        <p:spPr/>
        <p:txBody>
          <a:bodyPr>
            <a:normAutofit fontScale="70000" lnSpcReduction="20000"/>
          </a:bodyPr>
          <a:lstStyle/>
          <a:p>
            <a:pPr lvl="0" algn="just"/>
            <a:r>
              <a:rPr lang="it-IT" cap="all" dirty="0">
                <a:solidFill>
                  <a:srgbClr val="0070C0"/>
                </a:solidFill>
              </a:rPr>
              <a:t>se si affronta la crisi con la falsità. E la falsità più grande è di far finta che i tassi nominali degli interessi siano prossimi allo zero, mentre il credito </a:t>
            </a:r>
            <a:r>
              <a:rPr lang="it-IT" u="sng" cap="all" dirty="0">
                <a:solidFill>
                  <a:srgbClr val="0070C0"/>
                </a:solidFill>
              </a:rPr>
              <a:t>necessariamente </a:t>
            </a:r>
            <a:r>
              <a:rPr lang="it-IT" cap="all" dirty="0">
                <a:solidFill>
                  <a:srgbClr val="0070C0"/>
                </a:solidFill>
              </a:rPr>
              <a:t>scarseggia (le gigantesche perdite bancarie sono risorse distrutte e che non esistono più) e quando lo si trova è (e deve essere) sempre più caro. La politica dei tassi nominali prossimi allo zero è una nuova truffa, </a:t>
            </a:r>
            <a:r>
              <a:rPr lang="it-IT" cap="all" dirty="0" smtClean="0">
                <a:solidFill>
                  <a:srgbClr val="0070C0"/>
                </a:solidFill>
              </a:rPr>
              <a:t>dannosissima al sistema;</a:t>
            </a:r>
            <a:endParaRPr lang="it-IT" cap="all" dirty="0">
              <a:solidFill>
                <a:srgbClr val="0070C0"/>
              </a:solidFill>
            </a:endParaRPr>
          </a:p>
          <a:p>
            <a:pPr lvl="0" algn="just"/>
            <a:r>
              <a:rPr lang="it-IT" cap="all" dirty="0">
                <a:solidFill>
                  <a:srgbClr val="0070C0"/>
                </a:solidFill>
              </a:rPr>
              <a:t>se non si capisce che tutto quello che stiamo facendo sta creando le basi per una nuova inflazione storica.</a:t>
            </a:r>
          </a:p>
          <a:p>
            <a:pPr algn="just">
              <a:buNone/>
            </a:pPr>
            <a:endParaRPr lang="it-IT" cap="all" dirty="0" smtClean="0">
              <a:solidFill>
                <a:srgbClr val="0070C0"/>
              </a:solidFill>
            </a:endParaRPr>
          </a:p>
          <a:p>
            <a:pPr algn="just">
              <a:buNone/>
            </a:pPr>
            <a:r>
              <a:rPr lang="it-IT" cap="all" dirty="0" smtClean="0">
                <a:solidFill>
                  <a:srgbClr val="0070C0"/>
                </a:solidFill>
              </a:rPr>
              <a:t>Le </a:t>
            </a:r>
            <a:r>
              <a:rPr lang="it-IT" cap="all" dirty="0">
                <a:solidFill>
                  <a:srgbClr val="0070C0"/>
                </a:solidFill>
              </a:rPr>
              <a:t>cose da fare dunque per uscire dalla crisi non sono misteriose. Sono però un po’ difficili da fare. Giudicate voi il tempo necessario perché tutto questo si realizzi. A me sembra che la questione sarà </a:t>
            </a:r>
            <a:r>
              <a:rPr lang="it-IT" cap="all" dirty="0" err="1">
                <a:solidFill>
                  <a:srgbClr val="0070C0"/>
                </a:solidFill>
              </a:rPr>
              <a:t>lunghetta</a:t>
            </a:r>
            <a:r>
              <a:rPr lang="it-IT" cap="all" dirty="0">
                <a:solidFill>
                  <a:srgbClr val="0070C0"/>
                </a:solidFill>
              </a:rPr>
              <a:t>.</a:t>
            </a:r>
          </a:p>
          <a:p>
            <a:pPr algn="just"/>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7/1</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cap="all" dirty="0">
              <a:solidFill>
                <a:srgbClr val="0070C0"/>
              </a:solidFill>
            </a:endParaRPr>
          </a:p>
        </p:txBody>
      </p:sp>
      <p:sp>
        <p:nvSpPr>
          <p:cNvPr id="3" name="Segnaposto contenuto 2"/>
          <p:cNvSpPr>
            <a:spLocks noGrp="1"/>
          </p:cNvSpPr>
          <p:nvPr>
            <p:ph idx="1"/>
          </p:nvPr>
        </p:nvSpPr>
        <p:spPr/>
        <p:txBody>
          <a:bodyPr>
            <a:normAutofit/>
          </a:bodyPr>
          <a:lstStyle/>
          <a:p>
            <a:pPr algn="just">
              <a:buNone/>
            </a:pPr>
            <a:r>
              <a:rPr lang="it-IT" sz="2800" cap="all" dirty="0" smtClean="0">
                <a:solidFill>
                  <a:srgbClr val="0070C0"/>
                </a:solidFill>
              </a:rPr>
              <a:t>Nel frattempo le imprese non devono illudersi e perdere tempo ma devono agire con la massima determinazione. </a:t>
            </a:r>
          </a:p>
          <a:p>
            <a:pPr algn="just">
              <a:buNone/>
            </a:pPr>
            <a:r>
              <a:rPr lang="it-IT" sz="2800" cap="all" dirty="0" smtClean="0">
                <a:solidFill>
                  <a:srgbClr val="0070C0"/>
                </a:solidFill>
              </a:rPr>
              <a:t>Non devono farsi imbrogliare dagli </a:t>
            </a:r>
            <a:r>
              <a:rPr lang="it-IT" sz="2800" cap="all" dirty="0" err="1" smtClean="0">
                <a:solidFill>
                  <a:srgbClr val="0070C0"/>
                </a:solidFill>
              </a:rPr>
              <a:t>agevolisti</a:t>
            </a:r>
            <a:r>
              <a:rPr lang="it-IT" sz="2800" cap="all" dirty="0" smtClean="0">
                <a:solidFill>
                  <a:srgbClr val="0070C0"/>
                </a:solidFill>
              </a:rPr>
              <a:t>, dai </a:t>
            </a:r>
            <a:r>
              <a:rPr lang="it-IT" sz="2800" cap="all" dirty="0" err="1" smtClean="0">
                <a:solidFill>
                  <a:srgbClr val="0070C0"/>
                </a:solidFill>
              </a:rPr>
              <a:t>congiunturalisti</a:t>
            </a:r>
            <a:r>
              <a:rPr lang="it-IT" sz="2800" cap="all" dirty="0" smtClean="0">
                <a:solidFill>
                  <a:srgbClr val="0070C0"/>
                </a:solidFill>
              </a:rPr>
              <a:t>, dai talebani del  mercato, dai minimalisti, dai </a:t>
            </a:r>
            <a:r>
              <a:rPr lang="it-IT" sz="2800" cap="all" dirty="0" err="1" smtClean="0">
                <a:solidFill>
                  <a:srgbClr val="0070C0"/>
                </a:solidFill>
              </a:rPr>
              <a:t>nihilisti</a:t>
            </a:r>
            <a:r>
              <a:rPr lang="it-IT" sz="2800" cap="all" dirty="0" smtClean="0">
                <a:solidFill>
                  <a:srgbClr val="0070C0"/>
                </a:solidFill>
              </a:rPr>
              <a:t> e neanche dagli statalisti, </a:t>
            </a:r>
            <a:r>
              <a:rPr lang="it-IT" sz="2800" cap="all" dirty="0" err="1" smtClean="0">
                <a:solidFill>
                  <a:srgbClr val="0070C0"/>
                </a:solidFill>
              </a:rPr>
              <a:t>perche’</a:t>
            </a:r>
            <a:r>
              <a:rPr lang="it-IT" sz="2800" cap="all" dirty="0" smtClean="0">
                <a:solidFill>
                  <a:srgbClr val="0070C0"/>
                </a:solidFill>
              </a:rPr>
              <a:t> c’e’ un limite anche alla </a:t>
            </a:r>
            <a:r>
              <a:rPr lang="it-IT" sz="2800" cap="all" dirty="0" err="1" smtClean="0">
                <a:solidFill>
                  <a:srgbClr val="0070C0"/>
                </a:solidFill>
              </a:rPr>
              <a:t>capacita’</a:t>
            </a:r>
            <a:r>
              <a:rPr lang="it-IT" sz="2800" cap="all" dirty="0" smtClean="0">
                <a:solidFill>
                  <a:srgbClr val="0070C0"/>
                </a:solidFill>
              </a:rPr>
              <a:t> di indebitamento dei governi e degli stati. </a:t>
            </a:r>
            <a:endParaRPr lang="it-IT" sz="28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25</a:t>
            </a:fld>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7/2</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Autofit/>
          </a:bodyPr>
          <a:lstStyle/>
          <a:p>
            <a:pPr algn="just">
              <a:buNone/>
            </a:pPr>
            <a:r>
              <a:rPr lang="it-IT" sz="1600" cap="all" dirty="0" smtClean="0">
                <a:solidFill>
                  <a:srgbClr val="0070C0"/>
                </a:solidFill>
              </a:rPr>
              <a:t>Le ricette sono diverse per singolo settore e singola impresa. Ma alcuni temi sono abbastanza generali.</a:t>
            </a:r>
          </a:p>
          <a:p>
            <a:pPr algn="just">
              <a:buNone/>
            </a:pPr>
            <a:r>
              <a:rPr lang="it-IT" sz="1600" cap="all" dirty="0" smtClean="0">
                <a:solidFill>
                  <a:srgbClr val="0070C0"/>
                </a:solidFill>
              </a:rPr>
              <a:t>I punti principali sembrano a me i  seguenti:</a:t>
            </a:r>
          </a:p>
          <a:p>
            <a:pPr algn="just"/>
            <a:r>
              <a:rPr lang="it-IT" sz="1600" u="sng" cap="all" dirty="0" smtClean="0">
                <a:solidFill>
                  <a:srgbClr val="0070C0"/>
                </a:solidFill>
              </a:rPr>
              <a:t>Innovare su prodotti e processi, </a:t>
            </a:r>
            <a:r>
              <a:rPr lang="it-IT" sz="1600" cap="all" dirty="0" err="1" smtClean="0">
                <a:solidFill>
                  <a:srgbClr val="0070C0"/>
                </a:solidFill>
              </a:rPr>
              <a:t>perche’</a:t>
            </a:r>
            <a:r>
              <a:rPr lang="it-IT" sz="1600" cap="all" dirty="0" smtClean="0">
                <a:solidFill>
                  <a:srgbClr val="0070C0"/>
                </a:solidFill>
              </a:rPr>
              <a:t> come molto bene ha detto un piccolo imprenditore bresciano: “ricerca e sviluppo e’ qualche cosa di valido per tutte le stagioni”.</a:t>
            </a:r>
          </a:p>
          <a:p>
            <a:pPr algn="just"/>
            <a:r>
              <a:rPr lang="it-IT" sz="1600" cap="all" dirty="0" smtClean="0">
                <a:solidFill>
                  <a:srgbClr val="0070C0"/>
                </a:solidFill>
              </a:rPr>
              <a:t>C’e’ il rischio di leggere la pressione per la riduzione dei costi, di cui </a:t>
            </a:r>
            <a:r>
              <a:rPr lang="it-IT" sz="1600" cap="all" dirty="0" err="1" smtClean="0">
                <a:solidFill>
                  <a:srgbClr val="0070C0"/>
                </a:solidFill>
              </a:rPr>
              <a:t>diro’</a:t>
            </a:r>
            <a:r>
              <a:rPr lang="it-IT" sz="1600" cap="all" dirty="0" smtClean="0">
                <a:solidFill>
                  <a:srgbClr val="0070C0"/>
                </a:solidFill>
              </a:rPr>
              <a:t>, come un tirare  i remi in barca, un appiattirsi sul fondo della barca. e invece questo contrasto non esiste. </a:t>
            </a:r>
            <a:r>
              <a:rPr lang="it-IT" sz="1600" cap="all" dirty="0" err="1" smtClean="0">
                <a:solidFill>
                  <a:srgbClr val="0070C0"/>
                </a:solidFill>
              </a:rPr>
              <a:t>Perche’</a:t>
            </a:r>
            <a:r>
              <a:rPr lang="it-IT" sz="1600" cap="all" dirty="0" smtClean="0">
                <a:solidFill>
                  <a:srgbClr val="0070C0"/>
                </a:solidFill>
              </a:rPr>
              <a:t> anzi la crisi chiama a un’intensificazione della innovazione. Viviamo, infatti, in anni in cui tecnologie molto sofisticate, nate ai piani alti della ricerca, stanno scendendo in basso, nelle applicazioni </a:t>
            </a:r>
            <a:r>
              <a:rPr lang="it-IT" sz="1600" cap="all" dirty="0" err="1" smtClean="0">
                <a:solidFill>
                  <a:srgbClr val="0070C0"/>
                </a:solidFill>
              </a:rPr>
              <a:t>piu’</a:t>
            </a:r>
            <a:r>
              <a:rPr lang="it-IT" sz="1600" cap="all" dirty="0" smtClean="0">
                <a:solidFill>
                  <a:srgbClr val="0070C0"/>
                </a:solidFill>
              </a:rPr>
              <a:t> diffuse. Stanno mutando il sistema di illuminazione delle nostre case, il modo di utilizzarne lo spazio, il modo di progettare una casa o una cucina, il modo e la misura di consumare energia e molte altre cose. Entro pochi anni il mestiere di falegname, muratore, sarto, i nostri mestieri tradizionali, saranno profondamente mutati, come mutate, saranno le imprese che su questi mestieri antichi basano il loro </a:t>
            </a:r>
            <a:r>
              <a:rPr lang="it-IT" sz="1600" cap="all" dirty="0" err="1" smtClean="0">
                <a:solidFill>
                  <a:srgbClr val="0070C0"/>
                </a:solidFill>
              </a:rPr>
              <a:t>know</a:t>
            </a:r>
            <a:r>
              <a:rPr lang="it-IT" sz="1600" cap="all" dirty="0" smtClean="0">
                <a:solidFill>
                  <a:srgbClr val="0070C0"/>
                </a:solidFill>
              </a:rPr>
              <a:t> </a:t>
            </a:r>
            <a:r>
              <a:rPr lang="it-IT" sz="1600" cap="all" dirty="0" err="1" smtClean="0">
                <a:solidFill>
                  <a:srgbClr val="0070C0"/>
                </a:solidFill>
              </a:rPr>
              <a:t>how</a:t>
            </a:r>
            <a:r>
              <a:rPr lang="it-IT" sz="1600" cap="all" dirty="0" smtClean="0">
                <a:solidFill>
                  <a:srgbClr val="0070C0"/>
                </a:solidFill>
              </a:rPr>
              <a:t>. </a:t>
            </a:r>
            <a:r>
              <a:rPr lang="it-IT" sz="1600" cap="all" dirty="0" err="1" smtClean="0">
                <a:solidFill>
                  <a:srgbClr val="0070C0"/>
                </a:solidFill>
              </a:rPr>
              <a:t>Percio’</a:t>
            </a:r>
            <a:r>
              <a:rPr lang="it-IT" sz="1600" cap="all" dirty="0" smtClean="0">
                <a:solidFill>
                  <a:srgbClr val="0070C0"/>
                </a:solidFill>
              </a:rPr>
              <a:t> l’innovazione resta la risposta vera sia per fronteggiare la crisi che per innestare nuovi filoni di sviluppo. </a:t>
            </a: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26</a:t>
            </a:fld>
            <a:endParaRPr lang="it-IT"/>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7/3</a:t>
            </a:r>
            <a:r>
              <a:rPr lang="it-IT" sz="1800" b="1" cap="all" dirty="0" smtClean="0">
                <a:solidFill>
                  <a:srgbClr val="0070C0"/>
                </a:solidFill>
              </a:rPr>
              <a:t/>
            </a:r>
            <a:br>
              <a:rPr lang="it-IT" sz="1800" b="1"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rmAutofit/>
          </a:bodyPr>
          <a:lstStyle/>
          <a:p>
            <a:pPr algn="just">
              <a:buNone/>
            </a:pPr>
            <a:r>
              <a:rPr lang="it-IT" sz="2800" cap="all" dirty="0" smtClean="0">
                <a:solidFill>
                  <a:srgbClr val="0070C0"/>
                </a:solidFill>
              </a:rPr>
              <a:t>la ripresa come tale non ci </a:t>
            </a:r>
            <a:r>
              <a:rPr lang="it-IT" sz="2800" cap="all" dirty="0" err="1" smtClean="0">
                <a:solidFill>
                  <a:srgbClr val="0070C0"/>
                </a:solidFill>
              </a:rPr>
              <a:t>sara’</a:t>
            </a:r>
            <a:r>
              <a:rPr lang="it-IT" sz="2800" cap="all" dirty="0" smtClean="0">
                <a:solidFill>
                  <a:srgbClr val="0070C0"/>
                </a:solidFill>
              </a:rPr>
              <a:t>. Ci saranno solo nuovi sviluppi. E questi passano attraverso l’innovazione che deve abbattere i costi (secondo </a:t>
            </a:r>
            <a:r>
              <a:rPr lang="it-IT" sz="2800" cap="all" dirty="0" err="1" smtClean="0">
                <a:solidFill>
                  <a:srgbClr val="0070C0"/>
                </a:solidFill>
              </a:rPr>
              <a:t>schumpeter</a:t>
            </a:r>
            <a:r>
              <a:rPr lang="it-IT" sz="2800" cap="all" dirty="0" smtClean="0">
                <a:solidFill>
                  <a:srgbClr val="0070C0"/>
                </a:solidFill>
              </a:rPr>
              <a:t> questa e’ la funzione primaria dell’innovazione), trasformare la maggior parte dei beni in servizi, favorire una produzione sempre </a:t>
            </a:r>
            <a:r>
              <a:rPr lang="it-IT" sz="2800" cap="all" dirty="0" err="1" smtClean="0">
                <a:solidFill>
                  <a:srgbClr val="0070C0"/>
                </a:solidFill>
              </a:rPr>
              <a:t>piu’</a:t>
            </a:r>
            <a:r>
              <a:rPr lang="it-IT" sz="2800" cap="all" dirty="0" smtClean="0">
                <a:solidFill>
                  <a:srgbClr val="0070C0"/>
                </a:solidFill>
              </a:rPr>
              <a:t> decentrata e a raggiera, aumentare la flessibilità, aumentare la personalizzazione dell’offerta al cliente. </a:t>
            </a:r>
            <a:endParaRPr lang="it-IT" sz="28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27</a:t>
            </a:fld>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a:t>
            </a:r>
            <a:r>
              <a:rPr lang="it-IT" sz="1600" cap="all" dirty="0" smtClean="0">
                <a:solidFill>
                  <a:srgbClr val="0070C0"/>
                </a:solidFill>
              </a:rPr>
              <a:t>7/4</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rmAutofit fontScale="77500" lnSpcReduction="20000"/>
          </a:bodyPr>
          <a:lstStyle/>
          <a:p>
            <a:pPr algn="just"/>
            <a:r>
              <a:rPr lang="it-IT" sz="2400" cap="all" dirty="0" smtClean="0">
                <a:solidFill>
                  <a:srgbClr val="0070C0"/>
                </a:solidFill>
              </a:rPr>
              <a:t>Abbassare il punto di pareggio dal 20 percento in su.</a:t>
            </a:r>
          </a:p>
          <a:p>
            <a:pPr algn="just">
              <a:buNone/>
            </a:pPr>
            <a:r>
              <a:rPr lang="it-IT" sz="2400" cap="all" dirty="0">
                <a:solidFill>
                  <a:srgbClr val="0070C0"/>
                </a:solidFill>
              </a:rPr>
              <a:t>La crisi che stiamo attraversando è lunga, difficile e pericolosa. Il pericolo maggiore è che non si riesca a tenere la rotta tra le onde che premono in diverse e contrastanti direzioni, che si resti culturalmente confusi, impauriti e chiusi all’interno della barca.</a:t>
            </a:r>
          </a:p>
          <a:p>
            <a:pPr algn="just">
              <a:buNone/>
            </a:pPr>
            <a:r>
              <a:rPr lang="it-IT" sz="2400" cap="all" dirty="0" smtClean="0">
                <a:solidFill>
                  <a:srgbClr val="0070C0"/>
                </a:solidFill>
              </a:rPr>
              <a:t>Vi </a:t>
            </a:r>
            <a:r>
              <a:rPr lang="it-IT" sz="2400" cap="all" dirty="0">
                <a:solidFill>
                  <a:srgbClr val="0070C0"/>
                </a:solidFill>
              </a:rPr>
              <a:t>sono molte imprese che ancora sperano </a:t>
            </a:r>
            <a:r>
              <a:rPr lang="it-IT" sz="2400" cap="all" dirty="0" smtClean="0">
                <a:solidFill>
                  <a:srgbClr val="0070C0"/>
                </a:solidFill>
              </a:rPr>
              <a:t>nella </a:t>
            </a:r>
            <a:r>
              <a:rPr lang="it-IT" sz="2400" cap="all" dirty="0">
                <a:solidFill>
                  <a:srgbClr val="0070C0"/>
                </a:solidFill>
              </a:rPr>
              <a:t>“ripresa”. Ma quando ci sono cadute del fatturato del 30-40-50 percento, come è il caso </a:t>
            </a:r>
            <a:r>
              <a:rPr lang="it-IT" sz="2400" cap="all" dirty="0" smtClean="0">
                <a:solidFill>
                  <a:srgbClr val="0070C0"/>
                </a:solidFill>
              </a:rPr>
              <a:t>nei </a:t>
            </a:r>
            <a:r>
              <a:rPr lang="it-IT" sz="2400" cap="all" dirty="0">
                <a:solidFill>
                  <a:srgbClr val="0070C0"/>
                </a:solidFill>
              </a:rPr>
              <a:t>settori dell’edilizia, del tessile abbigliamento, della meccanica (conosco un’impresa concentrata sul mercato USA per la quale la caduta del fatturato è stata del 60%), puntare </a:t>
            </a:r>
            <a:r>
              <a:rPr lang="it-IT" sz="2400" cap="all" dirty="0" smtClean="0">
                <a:solidFill>
                  <a:srgbClr val="0070C0"/>
                </a:solidFill>
              </a:rPr>
              <a:t>sulla ripresa </a:t>
            </a:r>
            <a:r>
              <a:rPr lang="it-IT" sz="2400" cap="all" dirty="0">
                <a:solidFill>
                  <a:srgbClr val="0070C0"/>
                </a:solidFill>
              </a:rPr>
              <a:t>è un suicidio. </a:t>
            </a:r>
            <a:endParaRPr lang="it-IT" sz="2400" cap="all" dirty="0" smtClean="0">
              <a:solidFill>
                <a:srgbClr val="0070C0"/>
              </a:solidFill>
            </a:endParaRPr>
          </a:p>
          <a:p>
            <a:pPr algn="just">
              <a:buNone/>
            </a:pPr>
            <a:r>
              <a:rPr lang="it-IT" sz="2400" cap="all" dirty="0" smtClean="0">
                <a:solidFill>
                  <a:srgbClr val="0070C0"/>
                </a:solidFill>
              </a:rPr>
              <a:t>Gli </a:t>
            </a:r>
            <a:r>
              <a:rPr lang="it-IT" sz="2400" cap="all" dirty="0">
                <a:solidFill>
                  <a:srgbClr val="0070C0"/>
                </a:solidFill>
              </a:rPr>
              <a:t>economisti da avanspettacolo che alimentano questa visione sono degli sciocchi </a:t>
            </a:r>
            <a:r>
              <a:rPr lang="it-IT" sz="2400" cap="all" dirty="0" err="1">
                <a:solidFill>
                  <a:srgbClr val="0070C0"/>
                </a:solidFill>
              </a:rPr>
              <a:t>criminaloidi</a:t>
            </a:r>
            <a:r>
              <a:rPr lang="it-IT" sz="2400" cap="all" dirty="0">
                <a:solidFill>
                  <a:srgbClr val="0070C0"/>
                </a:solidFill>
              </a:rPr>
              <a:t>. Ci vorranno anni e anni, diciamo dieci, per riportare l’attività ai livelli </a:t>
            </a:r>
            <a:r>
              <a:rPr lang="it-IT" sz="2400" cap="all" dirty="0" err="1" smtClean="0">
                <a:solidFill>
                  <a:srgbClr val="0070C0"/>
                </a:solidFill>
              </a:rPr>
              <a:t>precrisi</a:t>
            </a:r>
            <a:r>
              <a:rPr lang="it-IT" sz="2400" cap="all" dirty="0" smtClean="0">
                <a:solidFill>
                  <a:srgbClr val="0070C0"/>
                </a:solidFill>
              </a:rPr>
              <a:t>, non attraverso una generica ripresa ma attraverso nuovi </a:t>
            </a:r>
            <a:r>
              <a:rPr lang="it-IT" sz="2400" cap="all" dirty="0" err="1" smtClean="0">
                <a:solidFill>
                  <a:srgbClr val="0070C0"/>
                </a:solidFill>
              </a:rPr>
              <a:t>sivluppi</a:t>
            </a:r>
            <a:r>
              <a:rPr lang="it-IT" sz="2400" cap="all" dirty="0" smtClean="0">
                <a:solidFill>
                  <a:srgbClr val="0070C0"/>
                </a:solidFill>
              </a:rPr>
              <a:t>. </a:t>
            </a:r>
            <a:r>
              <a:rPr lang="it-IT" sz="2400" cap="all" dirty="0">
                <a:solidFill>
                  <a:srgbClr val="0070C0"/>
                </a:solidFill>
              </a:rPr>
              <a:t>Le imprese che si trovano in questa situazione devono semplicemente ridisegnare l’impresa, ricercare e trovare un nuovo assetto di volo, gestire il ridimensionamento</a:t>
            </a:r>
            <a:r>
              <a:rPr lang="it-IT" sz="2400" cap="all" dirty="0" smtClean="0">
                <a:solidFill>
                  <a:srgbClr val="0070C0"/>
                </a:solidFill>
              </a:rPr>
              <a:t>.</a:t>
            </a:r>
            <a:endParaRPr lang="it-IT" sz="2400" cap="all" dirty="0">
              <a:solidFill>
                <a:srgbClr val="0070C0"/>
              </a:solidFill>
            </a:endParaRPr>
          </a:p>
          <a:p>
            <a:pPr algn="just">
              <a:buNone/>
            </a:pPr>
            <a:endParaRPr lang="it-IT" sz="2400" cap="all" dirty="0">
              <a:solidFill>
                <a:srgbClr val="0070C0"/>
              </a:solidFill>
            </a:endParaRPr>
          </a:p>
        </p:txBody>
      </p:sp>
      <p:sp>
        <p:nvSpPr>
          <p:cNvPr id="5" name="Segnaposto numero diapositiva 4"/>
          <p:cNvSpPr>
            <a:spLocks noGrp="1"/>
          </p:cNvSpPr>
          <p:nvPr>
            <p:ph type="sldNum" sz="quarter" idx="12"/>
          </p:nvPr>
        </p:nvSpPr>
        <p:spPr/>
        <p:txBody>
          <a:bodyPr/>
          <a:lstStyle/>
          <a:p>
            <a:fld id="{416457E0-B813-426B-AB98-609C3EC3771A}" type="slidenum">
              <a:rPr lang="it-IT" smtClean="0"/>
              <a:pPr/>
              <a:t>28</a:t>
            </a:fld>
            <a:endParaRPr 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a:t>
            </a:r>
            <a:r>
              <a:rPr lang="it-IT" sz="1600" cap="all" dirty="0" smtClean="0">
                <a:solidFill>
                  <a:srgbClr val="0070C0"/>
                </a:solidFill>
              </a:rPr>
              <a:t>7/5</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rmAutofit fontScale="92500" lnSpcReduction="20000"/>
          </a:bodyPr>
          <a:lstStyle/>
          <a:p>
            <a:pPr algn="just">
              <a:buNone/>
            </a:pPr>
            <a:r>
              <a:rPr lang="it-IT" sz="2400" cap="all" dirty="0" smtClean="0">
                <a:solidFill>
                  <a:srgbClr val="0070C0"/>
                </a:solidFill>
              </a:rPr>
              <a:t>Nella ricerca di un nuovo assetto di volo, il taglio dei costi è fondamentale; così come la riduzione del capitale circolante. Ma l’operazione è difficilissima, perché bisogna tagliare  i costi, senza tagliare il valore, cioè il motore e le possibilità di sviluppo. </a:t>
            </a:r>
          </a:p>
          <a:p>
            <a:pPr algn="just">
              <a:buNone/>
            </a:pPr>
            <a:r>
              <a:rPr lang="it-IT" sz="2400" cap="all" dirty="0" smtClean="0">
                <a:solidFill>
                  <a:srgbClr val="0070C0"/>
                </a:solidFill>
              </a:rPr>
              <a:t>E BISOGNA TAGLIARE I COSTI SOPRATTUTTO ATTRAVERSO L’INNOVAZIONE (TECNOLOGIA, ORGANIZZATIVA, DISTRIBUTIIVA, DELLA STRUTTURA, </a:t>
            </a:r>
            <a:r>
              <a:rPr lang="it-IT" sz="2400" cap="all" dirty="0" err="1" smtClean="0">
                <a:solidFill>
                  <a:srgbClr val="0070C0"/>
                </a:solidFill>
              </a:rPr>
              <a:t>DI</a:t>
            </a:r>
            <a:r>
              <a:rPr lang="it-IT" sz="2400" cap="all" dirty="0" smtClean="0">
                <a:solidFill>
                  <a:srgbClr val="0070C0"/>
                </a:solidFill>
              </a:rPr>
              <a:t> GOVERNANCE) E ATTRAVERSO INNOVATIVE FORME </a:t>
            </a:r>
            <a:r>
              <a:rPr lang="it-IT" sz="2400" cap="all" dirty="0" err="1" smtClean="0">
                <a:solidFill>
                  <a:srgbClr val="0070C0"/>
                </a:solidFill>
              </a:rPr>
              <a:t>DI</a:t>
            </a:r>
            <a:r>
              <a:rPr lang="it-IT" sz="2400" cap="all" dirty="0" smtClean="0">
                <a:solidFill>
                  <a:srgbClr val="0070C0"/>
                </a:solidFill>
              </a:rPr>
              <a:t> FLESSIBILITA’ SUL LAVORO.  Bisogna saper chiamare il sindacato al  tavolo della </a:t>
            </a:r>
            <a:r>
              <a:rPr lang="it-IT" sz="2400" cap="all" dirty="0" err="1" smtClean="0">
                <a:solidFill>
                  <a:srgbClr val="0070C0"/>
                </a:solidFill>
              </a:rPr>
              <a:t>responsabilita’</a:t>
            </a:r>
            <a:r>
              <a:rPr lang="it-IT" sz="2400" cap="all" dirty="0" smtClean="0">
                <a:solidFill>
                  <a:srgbClr val="0070C0"/>
                </a:solidFill>
              </a:rPr>
              <a:t>.</a:t>
            </a:r>
          </a:p>
          <a:p>
            <a:pPr algn="just">
              <a:buNone/>
            </a:pPr>
            <a:r>
              <a:rPr lang="it-IT" sz="2400" cap="all" dirty="0" smtClean="0">
                <a:solidFill>
                  <a:srgbClr val="0070C0"/>
                </a:solidFill>
              </a:rPr>
              <a:t>L’ESPERIENZA DICE CHE, IN QUESTA FASE, IL LIVELLO MINIMO DEL TAGLIO DEI COSTI SI AGGIRA INTORNO AL 20 PERCENTO. MA PER CHI HA CADUTE DEL FATTURATO DELL’ORDINE DEL 40-50 PERCENTO, BISOGNA SALIRE A NON MENO DEL 30 PERCENTO., Pensando ad un parziale ricupero del mercato che </a:t>
            </a:r>
            <a:r>
              <a:rPr lang="it-IT" sz="2400" cap="all" dirty="0" err="1" smtClean="0">
                <a:solidFill>
                  <a:srgbClr val="0070C0"/>
                </a:solidFill>
              </a:rPr>
              <a:t>pero’</a:t>
            </a:r>
            <a:r>
              <a:rPr lang="it-IT" sz="2400" cap="all" dirty="0" smtClean="0">
                <a:solidFill>
                  <a:srgbClr val="0070C0"/>
                </a:solidFill>
              </a:rPr>
              <a:t> </a:t>
            </a:r>
            <a:r>
              <a:rPr lang="it-IT" sz="2400" cap="all" dirty="0" err="1" smtClean="0">
                <a:solidFill>
                  <a:srgbClr val="0070C0"/>
                </a:solidFill>
              </a:rPr>
              <a:t>ritornera’</a:t>
            </a:r>
            <a:r>
              <a:rPr lang="it-IT" sz="2400" cap="all" dirty="0" smtClean="0">
                <a:solidFill>
                  <a:srgbClr val="0070C0"/>
                </a:solidFill>
              </a:rPr>
              <a:t> ai livelli </a:t>
            </a:r>
            <a:r>
              <a:rPr lang="it-IT" sz="2400" cap="all" dirty="0" err="1" smtClean="0">
                <a:solidFill>
                  <a:srgbClr val="0070C0"/>
                </a:solidFill>
              </a:rPr>
              <a:t>pre-crisi</a:t>
            </a:r>
            <a:r>
              <a:rPr lang="it-IT" sz="2400" cap="all" dirty="0" smtClean="0">
                <a:solidFill>
                  <a:srgbClr val="0070C0"/>
                </a:solidFill>
              </a:rPr>
              <a:t> se non in tempi molto lunghi.</a:t>
            </a:r>
          </a:p>
          <a:p>
            <a:endParaRPr lang="it-IT" dirty="0"/>
          </a:p>
        </p:txBody>
      </p:sp>
      <p:sp>
        <p:nvSpPr>
          <p:cNvPr id="4" name="Segnaposto numero diapositiva 3"/>
          <p:cNvSpPr>
            <a:spLocks noGrp="1"/>
          </p:cNvSpPr>
          <p:nvPr>
            <p:ph type="sldNum" sz="quarter" idx="12"/>
          </p:nvPr>
        </p:nvSpPr>
        <p:spPr/>
        <p:txBody>
          <a:bodyPr/>
          <a:lstStyle/>
          <a:p>
            <a:fld id="{416457E0-B813-426B-AB98-609C3EC3771A}" type="slidenum">
              <a:rPr lang="it-IT" smtClean="0"/>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2/</a:t>
            </a:r>
            <a:r>
              <a:rPr lang="it-IT" sz="1800" cap="all" dirty="0" err="1" smtClean="0">
                <a:solidFill>
                  <a:srgbClr val="0070C0"/>
                </a:solidFill>
              </a:rPr>
              <a:t>2</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ELEMENTI COMUNI NELLE</a:t>
            </a:r>
            <a:br>
              <a:rPr lang="it-IT" sz="3200" b="1" dirty="0" smtClean="0">
                <a:solidFill>
                  <a:srgbClr val="0070C0"/>
                </a:solidFill>
              </a:rPr>
            </a:br>
            <a:r>
              <a:rPr lang="it-IT" sz="3200" b="1" dirty="0" smtClean="0">
                <a:solidFill>
                  <a:srgbClr val="0070C0"/>
                </a:solidFill>
              </a:rPr>
              <a:t>CAUSE FINALI DELLE GRANDI CRISI</a:t>
            </a:r>
            <a:endParaRPr lang="it-IT" sz="3200" b="1" dirty="0"/>
          </a:p>
        </p:txBody>
      </p:sp>
      <p:sp>
        <p:nvSpPr>
          <p:cNvPr id="3" name="Segnaposto contenuto 2"/>
          <p:cNvSpPr>
            <a:spLocks noGrp="1"/>
          </p:cNvSpPr>
          <p:nvPr>
            <p:ph idx="1"/>
          </p:nvPr>
        </p:nvSpPr>
        <p:spPr>
          <a:xfrm>
            <a:off x="285720" y="1600200"/>
            <a:ext cx="8501122" cy="4525963"/>
          </a:xfrm>
        </p:spPr>
        <p:txBody>
          <a:bodyPr/>
          <a:lstStyle/>
          <a:p>
            <a:pPr algn="just">
              <a:buNone/>
            </a:pPr>
            <a:r>
              <a:rPr lang="it-IT" cap="all" dirty="0">
                <a:solidFill>
                  <a:srgbClr val="0070C0"/>
                </a:solidFill>
              </a:rPr>
              <a:t>Confrontate queste parole di 65 anni fa di un poeta con le parole di uno dei più </a:t>
            </a:r>
            <a:r>
              <a:rPr lang="it-IT" cap="all" dirty="0" smtClean="0">
                <a:solidFill>
                  <a:srgbClr val="0070C0"/>
                </a:solidFill>
              </a:rPr>
              <a:t>stimati economisti italiani </a:t>
            </a:r>
            <a:r>
              <a:rPr lang="it-IT" cap="all" dirty="0">
                <a:solidFill>
                  <a:srgbClr val="0070C0"/>
                </a:solidFill>
              </a:rPr>
              <a:t>contemporanei e sino a poco fa alto dirigente della Banca d’Italia (Pierluigi Ciocca, 6 febbraio 2009 in: 1929-2009: due crisi commensurabili? Nella rivista on </a:t>
            </a:r>
            <a:r>
              <a:rPr lang="it-IT" cap="all" dirty="0" err="1">
                <a:solidFill>
                  <a:srgbClr val="0070C0"/>
                </a:solidFill>
              </a:rPr>
              <a:t>line</a:t>
            </a:r>
            <a:r>
              <a:rPr lang="it-IT" cap="all" dirty="0">
                <a:solidFill>
                  <a:srgbClr val="0070C0"/>
                </a:solidFill>
              </a:rPr>
              <a:t> </a:t>
            </a:r>
            <a:r>
              <a:rPr lang="it-IT" cap="all" dirty="0" smtClean="0">
                <a:solidFill>
                  <a:srgbClr val="0070C0"/>
                </a:solidFill>
              </a:rPr>
              <a:t>: WWW.APERTACONTRAdA.IT</a:t>
            </a:r>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3</a:t>
            </a:fld>
            <a:endParaRPr lang="it-IT"/>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a:t>
            </a:r>
            <a:r>
              <a:rPr lang="it-IT" sz="1600" cap="all" dirty="0" smtClean="0">
                <a:solidFill>
                  <a:srgbClr val="0070C0"/>
                </a:solidFill>
              </a:rPr>
              <a:t>7/</a:t>
            </a:r>
            <a:r>
              <a:rPr lang="it-IT" sz="1600" cap="all" dirty="0" smtClean="0">
                <a:solidFill>
                  <a:srgbClr val="0070C0"/>
                </a:solidFill>
              </a:rPr>
              <a:t>6</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rmAutofit fontScale="70000" lnSpcReduction="20000"/>
          </a:bodyPr>
          <a:lstStyle/>
          <a:p>
            <a:pPr algn="just"/>
            <a:r>
              <a:rPr lang="it-IT" cap="all" dirty="0" smtClean="0">
                <a:solidFill>
                  <a:srgbClr val="0070C0"/>
                </a:solidFill>
              </a:rPr>
              <a:t>CAPIRE LE NUOVE </a:t>
            </a:r>
            <a:r>
              <a:rPr lang="it-IT" cap="all" dirty="0" err="1" smtClean="0">
                <a:solidFill>
                  <a:srgbClr val="0070C0"/>
                </a:solidFill>
              </a:rPr>
              <a:t>TENDENzE</a:t>
            </a:r>
            <a:r>
              <a:rPr lang="it-IT" cap="all" dirty="0" smtClean="0">
                <a:solidFill>
                  <a:srgbClr val="0070C0"/>
                </a:solidFill>
              </a:rPr>
              <a:t> DEI CONSUMI</a:t>
            </a:r>
          </a:p>
          <a:p>
            <a:pPr algn="just">
              <a:buNone/>
            </a:pPr>
            <a:r>
              <a:rPr lang="it-IT" cap="all" dirty="0">
                <a:solidFill>
                  <a:srgbClr val="0070C0"/>
                </a:solidFill>
              </a:rPr>
              <a:t>	</a:t>
            </a:r>
            <a:r>
              <a:rPr lang="it-IT" cap="all" dirty="0" smtClean="0">
                <a:solidFill>
                  <a:srgbClr val="0070C0"/>
                </a:solidFill>
              </a:rPr>
              <a:t>LA CRISI STA CAMBIANDO PROFONDAMENTE ANCHE LE TENDENZE DEI CONSUMATORI, E CIO’ FINISCE, PER RIFLETTERSI, INDIRETTAMENTE, ANCHE SUI PRODUTTORI </a:t>
            </a:r>
            <a:r>
              <a:rPr lang="it-IT" cap="all" dirty="0" err="1" smtClean="0">
                <a:solidFill>
                  <a:srgbClr val="0070C0"/>
                </a:solidFill>
              </a:rPr>
              <a:t>DI</a:t>
            </a:r>
            <a:r>
              <a:rPr lang="it-IT" cap="all" dirty="0" smtClean="0">
                <a:solidFill>
                  <a:srgbClr val="0070C0"/>
                </a:solidFill>
              </a:rPr>
              <a:t> BENI STRUMENTALI. CAPIRE E INTERPRETARE CORRETTAMENTE LE TENDENZE DEI CONSUMI E DEI COMPORTAMENTI DEL CONSUMATORE E COME LA CRISI LE STA CAMBIANDO E’ COMPITO DIFFICILE MA INELUDIBILE. </a:t>
            </a:r>
            <a:endParaRPr lang="it-IT" cap="all" dirty="0">
              <a:solidFill>
                <a:srgbClr val="0070C0"/>
              </a:solidFill>
            </a:endParaRPr>
          </a:p>
          <a:p>
            <a:pPr algn="just">
              <a:buNone/>
            </a:pPr>
            <a:r>
              <a:rPr lang="it-IT" cap="all" dirty="0" smtClean="0">
                <a:solidFill>
                  <a:srgbClr val="0070C0"/>
                </a:solidFill>
              </a:rPr>
              <a:t>POCHI SONO GLI STUDIOSI SERI </a:t>
            </a:r>
            <a:r>
              <a:rPr lang="it-IT" cap="all" dirty="0" err="1" smtClean="0">
                <a:solidFill>
                  <a:srgbClr val="0070C0"/>
                </a:solidFill>
              </a:rPr>
              <a:t>DI</a:t>
            </a:r>
            <a:r>
              <a:rPr lang="it-IT" cap="all" dirty="0" smtClean="0">
                <a:solidFill>
                  <a:srgbClr val="0070C0"/>
                </a:solidFill>
              </a:rPr>
              <a:t> QUESTA MATERIA, COME IL PROF. GIAMPAOLO FABRIS. </a:t>
            </a:r>
          </a:p>
          <a:p>
            <a:pPr algn="just">
              <a:buNone/>
            </a:pPr>
            <a:r>
              <a:rPr lang="it-IT" cap="all" dirty="0" smtClean="0">
                <a:solidFill>
                  <a:srgbClr val="0070C0"/>
                </a:solidFill>
              </a:rPr>
              <a:t>E INSIEME A CIO’ BISOGNA INVENTARE UN NUOVO LINGUAGGIO PER PARLARE AL CONSUMATORE. IL TRADIZIONALE LINGUAGGIO DELLE AGENZIE </a:t>
            </a:r>
            <a:r>
              <a:rPr lang="it-IT" cap="all" dirty="0" err="1" smtClean="0">
                <a:solidFill>
                  <a:srgbClr val="0070C0"/>
                </a:solidFill>
              </a:rPr>
              <a:t>DI</a:t>
            </a:r>
            <a:r>
              <a:rPr lang="it-IT" cap="all" dirty="0" smtClean="0">
                <a:solidFill>
                  <a:srgbClr val="0070C0"/>
                </a:solidFill>
              </a:rPr>
              <a:t> PUBBLICITA’, A BASE </a:t>
            </a:r>
            <a:r>
              <a:rPr lang="it-IT" cap="all" dirty="0" err="1" smtClean="0">
                <a:solidFill>
                  <a:srgbClr val="0070C0"/>
                </a:solidFill>
              </a:rPr>
              <a:t>DI</a:t>
            </a:r>
            <a:r>
              <a:rPr lang="it-IT" cap="all" dirty="0" smtClean="0">
                <a:solidFill>
                  <a:srgbClr val="0070C0"/>
                </a:solidFill>
              </a:rPr>
              <a:t> TETTE E CULI AL VENTO E </a:t>
            </a:r>
            <a:r>
              <a:rPr lang="it-IT" cap="all" dirty="0" err="1" smtClean="0">
                <a:solidFill>
                  <a:srgbClr val="0070C0"/>
                </a:solidFill>
              </a:rPr>
              <a:t>DI</a:t>
            </a:r>
            <a:r>
              <a:rPr lang="it-IT" cap="all" dirty="0" smtClean="0">
                <a:solidFill>
                  <a:srgbClr val="0070C0"/>
                </a:solidFill>
              </a:rPr>
              <a:t> INVEROSIMIBLI SUGGESTIONI, E’ DIVENTATO VECCHIO, VECCHISSIMO, COME IL LINGAUGGIO POLITICO.</a:t>
            </a:r>
          </a:p>
          <a:p>
            <a:pPr algn="just">
              <a:buNone/>
            </a:pPr>
            <a:r>
              <a:rPr lang="it-IT" cap="all" dirty="0" smtClean="0">
                <a:solidFill>
                  <a:srgbClr val="0070C0"/>
                </a:solidFill>
              </a:rPr>
              <a:t> </a:t>
            </a:r>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30</a:t>
            </a:fld>
            <a:endParaRPr lang="it-IT"/>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a:t>
            </a:r>
            <a:r>
              <a:rPr lang="it-IT" sz="1600" cap="all" dirty="0" smtClean="0">
                <a:solidFill>
                  <a:srgbClr val="0070C0"/>
                </a:solidFill>
              </a:rPr>
              <a:t>7/</a:t>
            </a:r>
            <a:r>
              <a:rPr lang="it-IT" sz="1600" cap="all" dirty="0" err="1" smtClean="0">
                <a:solidFill>
                  <a:srgbClr val="0070C0"/>
                </a:solidFill>
              </a:rPr>
              <a:t>7</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Autofit/>
          </a:bodyPr>
          <a:lstStyle/>
          <a:p>
            <a:pPr algn="just"/>
            <a:r>
              <a:rPr lang="it-IT" sz="1800" cap="all" dirty="0" smtClean="0">
                <a:solidFill>
                  <a:srgbClr val="0070C0"/>
                </a:solidFill>
              </a:rPr>
              <a:t>ESSERCI NEI NUOVI GRANDI MERCATI.</a:t>
            </a:r>
          </a:p>
          <a:p>
            <a:pPr algn="just">
              <a:buNone/>
            </a:pPr>
            <a:r>
              <a:rPr lang="it-IT" sz="1800" cap="all" dirty="0">
                <a:solidFill>
                  <a:srgbClr val="0070C0"/>
                </a:solidFill>
              </a:rPr>
              <a:t>	</a:t>
            </a:r>
            <a:r>
              <a:rPr lang="it-IT" sz="1800" cap="all" dirty="0" smtClean="0">
                <a:solidFill>
                  <a:srgbClr val="0070C0"/>
                </a:solidFill>
              </a:rPr>
              <a:t>QUESTA CRISI PORTA ANCHE ALCUNE BUONE NOTIZIE. LA MIGLIORE E’ CHE IL MONDO E’ DIVENTATO VERAMENTE GRANDE. NON SI CONCENTRA PIU’ SOLO SULL’AMERICA E SULL’EUROPA, MA COMPRENDE NUOVI GRANDI PAESI COME CINA, INDIA, BRASILE E, QUANDO RIUSCIRA’ A METTERE UN P0’ </a:t>
            </a:r>
            <a:r>
              <a:rPr lang="it-IT" sz="1800" cap="all" dirty="0" err="1" smtClean="0">
                <a:solidFill>
                  <a:srgbClr val="0070C0"/>
                </a:solidFill>
              </a:rPr>
              <a:t>DI</a:t>
            </a:r>
            <a:r>
              <a:rPr lang="it-IT" sz="1800" cap="all" dirty="0" smtClean="0">
                <a:solidFill>
                  <a:srgbClr val="0070C0"/>
                </a:solidFill>
              </a:rPr>
              <a:t> ORDINE NEL SUO SCIAGURATO SISTEMA FINANZIARIO, LA RUSSIA. E’ ANCHE GRAZIE A LORO SE QUESTA CRISI NON E’ DIVENTATA CATASTROFICA. IN QUESTI PAESI UN’IMPRESA SERIA, CHE VOGLIA GIOCARE UN RUOLO MONDIALE NEL PROPRIO SETTORE, NON PUO’ NON ESSERCI. SE NEI GRASSI ANNI CHE ABBIAMO ALLE SPALLE SI FOSSERO PAGATI MENO DIVIDENTI PER LE VILLE E LE BANCHE DEI SIGNORI AZIONISTI, MA SI FOSSE INVESTITO IN QUESTI PAESI, ORA IL SETTORE POTREBBE AFFRONTARE LA CRISI IN MIGLIORI CONDIZIONI. MA SI E’ SEMPRE IN TEMPO PER INCOMINCIARE. ULTERIORI CONSOLIDAMENTI A LIVELLO EUROPEO SERVONO A POCO. BISOGNA CERCARE UNIONI, FUSIONI, ALLEANZE STRATEGICHE IN QUESTI PAESI, DOVE I MERCATI CRESCERANNO NEI PROSSIMI ANNI, DOVE </a:t>
            </a:r>
            <a:r>
              <a:rPr lang="it-IT" sz="1800" cap="all" dirty="0" err="1" smtClean="0">
                <a:solidFill>
                  <a:srgbClr val="0070C0"/>
                </a:solidFill>
              </a:rPr>
              <a:t>CI</a:t>
            </a:r>
            <a:r>
              <a:rPr lang="it-IT" sz="1800" cap="all" dirty="0" smtClean="0">
                <a:solidFill>
                  <a:srgbClr val="0070C0"/>
                </a:solidFill>
              </a:rPr>
              <a:t> SONO DEI BISOGNI NON SODDISFATTI. </a:t>
            </a: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31</a:t>
            </a:fld>
            <a:endParaRPr 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a:t>
            </a:r>
            <a:r>
              <a:rPr lang="it-IT" sz="1600" cap="all" dirty="0" smtClean="0">
                <a:solidFill>
                  <a:srgbClr val="0070C0"/>
                </a:solidFill>
              </a:rPr>
              <a:t>7/8</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Ma le imprese?</a:t>
            </a:r>
            <a:endParaRPr lang="it-IT" b="1" dirty="0"/>
          </a:p>
        </p:txBody>
      </p:sp>
      <p:sp>
        <p:nvSpPr>
          <p:cNvPr id="3" name="Segnaposto contenuto 2"/>
          <p:cNvSpPr>
            <a:spLocks noGrp="1"/>
          </p:cNvSpPr>
          <p:nvPr>
            <p:ph idx="1"/>
          </p:nvPr>
        </p:nvSpPr>
        <p:spPr/>
        <p:txBody>
          <a:bodyPr>
            <a:normAutofit fontScale="77500" lnSpcReduction="20000"/>
          </a:bodyPr>
          <a:lstStyle/>
          <a:p>
            <a:pPr algn="just"/>
            <a:r>
              <a:rPr lang="it-IT" dirty="0" smtClean="0">
                <a:solidFill>
                  <a:srgbClr val="0070C0"/>
                </a:solidFill>
              </a:rPr>
              <a:t>PUNTARE SUL CASH FLOW, RIDURRE IL CIRCOLANTE, RIDURRE I DEBITI FIANNZIARI DERIVANTI DALL’ATTIVO INVESTITO. INFATTI CON LA FINANZA SI DEVONO </a:t>
            </a:r>
            <a:r>
              <a:rPr lang="it-IT" cap="all" dirty="0" err="1" smtClean="0">
                <a:solidFill>
                  <a:srgbClr val="0070C0"/>
                </a:solidFill>
              </a:rPr>
              <a:t>AFFRONtARE</a:t>
            </a:r>
            <a:r>
              <a:rPr lang="it-IT" dirty="0" smtClean="0">
                <a:solidFill>
                  <a:srgbClr val="0070C0"/>
                </a:solidFill>
              </a:rPr>
              <a:t> LE PERDITE E NON SI POSSONO </a:t>
            </a:r>
            <a:r>
              <a:rPr lang="it-IT" cap="all" dirty="0" err="1" smtClean="0">
                <a:solidFill>
                  <a:srgbClr val="0070C0"/>
                </a:solidFill>
              </a:rPr>
              <a:t>SOMMaRE</a:t>
            </a:r>
            <a:r>
              <a:rPr lang="it-IT" dirty="0" smtClean="0">
                <a:solidFill>
                  <a:srgbClr val="0070C0"/>
                </a:solidFill>
              </a:rPr>
              <a:t> I DEBITI DERIVANTI DALL’ATTIVO INVESTITO  </a:t>
            </a:r>
            <a:r>
              <a:rPr lang="it-IT" cap="all" dirty="0" smtClean="0">
                <a:solidFill>
                  <a:srgbClr val="0070C0"/>
                </a:solidFill>
              </a:rPr>
              <a:t>e </a:t>
            </a:r>
            <a:r>
              <a:rPr lang="it-IT" dirty="0" smtClean="0">
                <a:solidFill>
                  <a:srgbClr val="0070C0"/>
                </a:solidFill>
              </a:rPr>
              <a:t>QUELLI DA PERDITE.</a:t>
            </a:r>
          </a:p>
          <a:p>
            <a:pPr algn="just"/>
            <a:r>
              <a:rPr lang="it-IT" dirty="0" smtClean="0">
                <a:solidFill>
                  <a:srgbClr val="0070C0"/>
                </a:solidFill>
              </a:rPr>
              <a:t>RICERCARE E STRINGERE ALLEANZE STRATEGICHE E OPERATIVE, A LIVELLO INTERNAZIONALE. </a:t>
            </a:r>
          </a:p>
          <a:p>
            <a:pPr algn="just">
              <a:buNone/>
            </a:pPr>
            <a:r>
              <a:rPr lang="it-IT" dirty="0">
                <a:solidFill>
                  <a:srgbClr val="0070C0"/>
                </a:solidFill>
              </a:rPr>
              <a:t>	</a:t>
            </a:r>
            <a:r>
              <a:rPr lang="it-IT" dirty="0" smtClean="0">
                <a:solidFill>
                  <a:srgbClr val="0070C0"/>
                </a:solidFill>
              </a:rPr>
              <a:t>BISOGNA FARE SINERGIE E COLLABORARE, ANCHE NELLA RICERCA (VEDI RINO SNAIDERO SCIENTIFIC FOUNDATION) E NELLE PIATTAFORME COMUNI (VEDI LUNGIMIRANTE E ARDITA, AL LIMITE DELLA SPERICOLATEZZA, OTTIMA STRATEGIA </a:t>
            </a:r>
            <a:r>
              <a:rPr lang="it-IT" dirty="0" err="1" smtClean="0">
                <a:solidFill>
                  <a:srgbClr val="0070C0"/>
                </a:solidFill>
              </a:rPr>
              <a:t>DI</a:t>
            </a:r>
            <a:r>
              <a:rPr lang="it-IT" dirty="0" smtClean="0">
                <a:solidFill>
                  <a:srgbClr val="0070C0"/>
                </a:solidFill>
              </a:rPr>
              <a:t> MARCHIONNE – FIAT).</a:t>
            </a:r>
          </a:p>
          <a:p>
            <a:pPr algn="just">
              <a:buNone/>
            </a:pPr>
            <a:endParaRPr lang="it-IT"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32</a:t>
            </a:fld>
            <a:endParaRPr 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cap="all" dirty="0" smtClean="0">
                <a:solidFill>
                  <a:srgbClr val="0070C0"/>
                </a:solidFill>
              </a:rPr>
              <a:t>Scheda 8</a:t>
            </a:r>
            <a:r>
              <a:rPr lang="it-IT" cap="all" dirty="0" smtClean="0">
                <a:solidFill>
                  <a:srgbClr val="0070C0"/>
                </a:solidFill>
              </a:rPr>
              <a:t/>
            </a:r>
            <a:br>
              <a:rPr lang="it-IT" cap="all" dirty="0" smtClean="0">
                <a:solidFill>
                  <a:srgbClr val="0070C0"/>
                </a:solidFill>
              </a:rPr>
            </a:br>
            <a:r>
              <a:rPr lang="it-IT" b="1" cap="all" dirty="0" smtClean="0">
                <a:solidFill>
                  <a:srgbClr val="0070C0"/>
                </a:solidFill>
              </a:rPr>
              <a:t>ED INFINE</a:t>
            </a:r>
            <a:endParaRPr lang="it-IT" b="1" cap="all" dirty="0">
              <a:solidFill>
                <a:srgbClr val="0070C0"/>
              </a:solidFill>
            </a:endParaRPr>
          </a:p>
        </p:txBody>
      </p:sp>
      <p:sp>
        <p:nvSpPr>
          <p:cNvPr id="3" name="Segnaposto contenuto 2"/>
          <p:cNvSpPr>
            <a:spLocks noGrp="1"/>
          </p:cNvSpPr>
          <p:nvPr>
            <p:ph idx="1"/>
          </p:nvPr>
        </p:nvSpPr>
        <p:spPr/>
        <p:txBody>
          <a:bodyPr>
            <a:normAutofit/>
          </a:bodyPr>
          <a:lstStyle/>
          <a:p>
            <a:pPr>
              <a:buNone/>
            </a:pPr>
            <a:endParaRPr lang="it-IT" cap="all" dirty="0" smtClean="0">
              <a:solidFill>
                <a:srgbClr val="0070C0"/>
              </a:solidFill>
            </a:endParaRPr>
          </a:p>
          <a:p>
            <a:pPr algn="ctr">
              <a:buNone/>
            </a:pPr>
            <a:r>
              <a:rPr lang="it-IT" sz="4000" cap="all" dirty="0" smtClean="0">
                <a:solidFill>
                  <a:srgbClr val="0070C0"/>
                </a:solidFill>
              </a:rPr>
              <a:t>E’ NECESSARIO AVERE UN PO’ </a:t>
            </a:r>
            <a:r>
              <a:rPr lang="it-IT" sz="4000" cap="all" dirty="0" err="1" smtClean="0">
                <a:solidFill>
                  <a:srgbClr val="0070C0"/>
                </a:solidFill>
              </a:rPr>
              <a:t>DI</a:t>
            </a:r>
            <a:r>
              <a:rPr lang="it-IT" sz="4000" cap="all" dirty="0" smtClean="0">
                <a:solidFill>
                  <a:srgbClr val="0070C0"/>
                </a:solidFill>
              </a:rPr>
              <a:t> </a:t>
            </a:r>
          </a:p>
          <a:p>
            <a:pPr algn="ctr">
              <a:buNone/>
            </a:pPr>
            <a:r>
              <a:rPr lang="it-IT" sz="4000" cap="all" dirty="0" smtClean="0">
                <a:solidFill>
                  <a:srgbClr val="0070C0"/>
                </a:solidFill>
              </a:rPr>
              <a:t>FORTUNA</a:t>
            </a:r>
          </a:p>
          <a:p>
            <a:pPr algn="ctr">
              <a:buNone/>
            </a:pPr>
            <a:endParaRPr lang="it-IT" sz="3600" cap="all" dirty="0" smtClean="0">
              <a:solidFill>
                <a:srgbClr val="0070C0"/>
              </a:solidFill>
            </a:endParaRPr>
          </a:p>
          <a:p>
            <a:pPr algn="ctr">
              <a:buNone/>
            </a:pPr>
            <a:endParaRPr lang="it-IT" sz="3600" cap="all" dirty="0" smtClean="0">
              <a:solidFill>
                <a:srgbClr val="0070C0"/>
              </a:solidFill>
            </a:endParaRPr>
          </a:p>
          <a:p>
            <a:pPr algn="r">
              <a:buNone/>
            </a:pPr>
            <a:r>
              <a:rPr lang="it-IT" sz="2800" dirty="0" smtClean="0">
                <a:solidFill>
                  <a:srgbClr val="0070C0"/>
                </a:solidFill>
              </a:rPr>
              <a:t>Marco Vitale</a:t>
            </a:r>
          </a:p>
          <a:p>
            <a:pPr algn="r">
              <a:buNone/>
            </a:pPr>
            <a:r>
              <a:rPr lang="it-IT" sz="2800" dirty="0" smtClean="0">
                <a:solidFill>
                  <a:srgbClr val="0070C0"/>
                </a:solidFill>
              </a:rPr>
              <a:t>www.marcovitale.it</a:t>
            </a:r>
            <a:endParaRPr lang="it-IT" sz="2800"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33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2/3</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ELEMENTI COMUNI NELLE</a:t>
            </a:r>
            <a:br>
              <a:rPr lang="it-IT" sz="3200" b="1" dirty="0" smtClean="0">
                <a:solidFill>
                  <a:srgbClr val="0070C0"/>
                </a:solidFill>
              </a:rPr>
            </a:br>
            <a:r>
              <a:rPr lang="it-IT" sz="3200" b="1" dirty="0" smtClean="0">
                <a:solidFill>
                  <a:srgbClr val="0070C0"/>
                </a:solidFill>
              </a:rPr>
              <a:t>CAUSE FINALI DELLE GRANDI CRISI</a:t>
            </a:r>
            <a:endParaRPr lang="it-IT" sz="3200" b="1" dirty="0"/>
          </a:p>
        </p:txBody>
      </p:sp>
      <p:sp>
        <p:nvSpPr>
          <p:cNvPr id="3" name="Segnaposto contenuto 2"/>
          <p:cNvSpPr>
            <a:spLocks noGrp="1"/>
          </p:cNvSpPr>
          <p:nvPr>
            <p:ph idx="1"/>
          </p:nvPr>
        </p:nvSpPr>
        <p:spPr/>
        <p:txBody>
          <a:bodyPr>
            <a:normAutofit fontScale="92500" lnSpcReduction="20000"/>
          </a:bodyPr>
          <a:lstStyle/>
          <a:p>
            <a:pPr algn="just">
              <a:buNone/>
            </a:pPr>
            <a:r>
              <a:rPr lang="it-IT" i="1" cap="all" dirty="0" smtClean="0">
                <a:solidFill>
                  <a:srgbClr val="0070C0"/>
                </a:solidFill>
              </a:rPr>
              <a:t>“Nel </a:t>
            </a:r>
            <a:r>
              <a:rPr lang="it-IT" i="1" cap="all" dirty="0">
                <a:solidFill>
                  <a:srgbClr val="0070C0"/>
                </a:solidFill>
              </a:rPr>
              <a:t>quadro delle normali fluttuazioni da moltiplicatore-acceleratore, ma anche indipendentemente dal ciclo, la meccanica della crisi di finanza è unica. E’ tipizzata in un modello standard, via via affinato, dopo Henry Thornton (1802), da </a:t>
            </a:r>
            <a:r>
              <a:rPr lang="it-IT" i="1" cap="all" dirty="0" err="1">
                <a:solidFill>
                  <a:srgbClr val="0070C0"/>
                </a:solidFill>
              </a:rPr>
              <a:t>Bagehot</a:t>
            </a:r>
            <a:r>
              <a:rPr lang="it-IT" i="1" cap="all" dirty="0">
                <a:solidFill>
                  <a:srgbClr val="0070C0"/>
                </a:solidFill>
              </a:rPr>
              <a:t>, </a:t>
            </a:r>
            <a:r>
              <a:rPr lang="it-IT" i="1" cap="all" dirty="0" err="1">
                <a:solidFill>
                  <a:srgbClr val="0070C0"/>
                </a:solidFill>
              </a:rPr>
              <a:t>Wicksell</a:t>
            </a:r>
            <a:r>
              <a:rPr lang="it-IT" i="1" cap="all" dirty="0">
                <a:solidFill>
                  <a:srgbClr val="0070C0"/>
                </a:solidFill>
              </a:rPr>
              <a:t>, </a:t>
            </a:r>
            <a:r>
              <a:rPr lang="it-IT" i="1" cap="all" dirty="0" err="1">
                <a:solidFill>
                  <a:srgbClr val="0070C0"/>
                </a:solidFill>
              </a:rPr>
              <a:t>Hawtrey</a:t>
            </a:r>
            <a:r>
              <a:rPr lang="it-IT" i="1" cap="all" dirty="0">
                <a:solidFill>
                  <a:srgbClr val="0070C0"/>
                </a:solidFill>
              </a:rPr>
              <a:t>, Fisher, </a:t>
            </a:r>
            <a:r>
              <a:rPr lang="it-IT" i="1" cap="all" dirty="0" err="1">
                <a:solidFill>
                  <a:srgbClr val="0070C0"/>
                </a:solidFill>
              </a:rPr>
              <a:t>Keynes</a:t>
            </a:r>
            <a:r>
              <a:rPr lang="it-IT" i="1" cap="all" dirty="0">
                <a:solidFill>
                  <a:srgbClr val="0070C0"/>
                </a:solidFill>
              </a:rPr>
              <a:t>, </a:t>
            </a:r>
            <a:r>
              <a:rPr lang="it-IT" i="1" cap="all" dirty="0" err="1">
                <a:solidFill>
                  <a:srgbClr val="0070C0"/>
                </a:solidFill>
              </a:rPr>
              <a:t>Minsky</a:t>
            </a:r>
            <a:r>
              <a:rPr lang="it-IT" i="1" cap="all" dirty="0">
                <a:solidFill>
                  <a:srgbClr val="0070C0"/>
                </a:solidFill>
              </a:rPr>
              <a:t>, </a:t>
            </a:r>
            <a:r>
              <a:rPr lang="it-IT" i="1" cap="all" dirty="0" err="1">
                <a:solidFill>
                  <a:srgbClr val="0070C0"/>
                </a:solidFill>
              </a:rPr>
              <a:t>Kindleberger</a:t>
            </a:r>
            <a:r>
              <a:rPr lang="it-IT" i="1" cap="all" dirty="0">
                <a:solidFill>
                  <a:srgbClr val="0070C0"/>
                </a:solidFill>
              </a:rPr>
              <a:t>. Un evento imprevisto dischiude nuove aspettative di lucro. La speculazione rialzista monta. Alimentata da un’offerta di credito inevitabilmente elastica, diventa smodata. </a:t>
            </a:r>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2/4</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ELEMENTI COMUNI NELLE</a:t>
            </a:r>
            <a:br>
              <a:rPr lang="it-IT" sz="3200" b="1" dirty="0" smtClean="0">
                <a:solidFill>
                  <a:srgbClr val="0070C0"/>
                </a:solidFill>
              </a:rPr>
            </a:br>
            <a:r>
              <a:rPr lang="it-IT" sz="3200" b="1" dirty="0" smtClean="0">
                <a:solidFill>
                  <a:srgbClr val="0070C0"/>
                </a:solidFill>
              </a:rPr>
              <a:t>CAUSE FINALI DELLE GRANDI CRISI</a:t>
            </a:r>
            <a:endParaRPr lang="it-IT" sz="3200" b="1" dirty="0"/>
          </a:p>
        </p:txBody>
      </p:sp>
      <p:sp>
        <p:nvSpPr>
          <p:cNvPr id="3" name="Segnaposto contenuto 2"/>
          <p:cNvSpPr>
            <a:spLocks noGrp="1"/>
          </p:cNvSpPr>
          <p:nvPr>
            <p:ph idx="1"/>
          </p:nvPr>
        </p:nvSpPr>
        <p:spPr/>
        <p:txBody>
          <a:bodyPr>
            <a:normAutofit fontScale="70000" lnSpcReduction="20000"/>
          </a:bodyPr>
          <a:lstStyle/>
          <a:p>
            <a:pPr>
              <a:buNone/>
            </a:pPr>
            <a:endParaRPr lang="it-IT" dirty="0" smtClean="0"/>
          </a:p>
          <a:p>
            <a:pPr algn="just">
              <a:buNone/>
            </a:pPr>
            <a:r>
              <a:rPr lang="it-IT" sz="3400" i="1" cap="all" dirty="0">
                <a:solidFill>
                  <a:srgbClr val="0070C0"/>
                </a:solidFill>
              </a:rPr>
              <a:t>Allorché – </a:t>
            </a:r>
            <a:r>
              <a:rPr lang="it-IT" sz="3400" i="1" cap="all" dirty="0" err="1">
                <a:solidFill>
                  <a:srgbClr val="0070C0"/>
                </a:solidFill>
              </a:rPr>
              <a:t>incertus</a:t>
            </a:r>
            <a:r>
              <a:rPr lang="it-IT" sz="3400" i="1" cap="all" dirty="0">
                <a:solidFill>
                  <a:srgbClr val="0070C0"/>
                </a:solidFill>
              </a:rPr>
              <a:t> quando, </a:t>
            </a:r>
            <a:r>
              <a:rPr lang="it-IT" sz="3400" i="1" cap="all" dirty="0" err="1">
                <a:solidFill>
                  <a:srgbClr val="0070C0"/>
                </a:solidFill>
              </a:rPr>
              <a:t>certus</a:t>
            </a:r>
            <a:r>
              <a:rPr lang="it-IT" sz="3400" i="1" cap="all" dirty="0">
                <a:solidFill>
                  <a:srgbClr val="0070C0"/>
                </a:solidFill>
              </a:rPr>
              <a:t> </a:t>
            </a:r>
            <a:r>
              <a:rPr lang="it-IT" sz="3400" i="1" cap="all" dirty="0" err="1">
                <a:solidFill>
                  <a:srgbClr val="0070C0"/>
                </a:solidFill>
              </a:rPr>
              <a:t>an</a:t>
            </a:r>
            <a:r>
              <a:rPr lang="it-IT" sz="3400" i="1" cap="all" dirty="0">
                <a:solidFill>
                  <a:srgbClr val="0070C0"/>
                </a:solidFill>
              </a:rPr>
              <a:t> – l’eccesso comincia ad apparire evidente, si svende in fretta per  rimborsare il debito, stanti le attese di deflazione e i più onerosi tassi reali d’interesse. Crollano allora i prezzi dell’oggetto della speculazione, che può essere qualsivoglia: prodotti, immobili, terreni, azioni, obbligazioni, contratti, scommesse. Il circolo vizioso si arresta allorché la fiducia viene ripristinata dalla politica economica</a:t>
            </a:r>
            <a:r>
              <a:rPr lang="it-IT" sz="3400" i="1" cap="all" dirty="0" smtClean="0">
                <a:solidFill>
                  <a:srgbClr val="0070C0"/>
                </a:solidFill>
              </a:rPr>
              <a:t>, o </a:t>
            </a:r>
            <a:r>
              <a:rPr lang="it-IT" sz="3400" i="1" cap="all" dirty="0">
                <a:solidFill>
                  <a:srgbClr val="0070C0"/>
                </a:solidFill>
              </a:rPr>
              <a:t>semplicemente torna. Il significato ultimo del modello è che l’instabilità è radicata nel capitalismo. Delle crisi può darsi la cura, il contenimento, il rinvio, mai con certezza la prevenzione.”</a:t>
            </a:r>
            <a:endParaRPr lang="it-IT" sz="3400" cap="all" dirty="0">
              <a:solidFill>
                <a:srgbClr val="0070C0"/>
              </a:solidFill>
            </a:endParaRPr>
          </a:p>
          <a:p>
            <a:pPr algn="just">
              <a:buNone/>
            </a:pPr>
            <a:endParaRPr lang="it-IT" sz="34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5</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2/5</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ELEMENTI COMUNI NELLE</a:t>
            </a:r>
            <a:br>
              <a:rPr lang="it-IT" sz="3200" b="1" dirty="0" smtClean="0">
                <a:solidFill>
                  <a:srgbClr val="0070C0"/>
                </a:solidFill>
              </a:rPr>
            </a:br>
            <a:r>
              <a:rPr lang="it-IT" sz="3200" b="1" dirty="0" smtClean="0">
                <a:solidFill>
                  <a:srgbClr val="0070C0"/>
                </a:solidFill>
              </a:rPr>
              <a:t>CAUSE FINALI DELLE GRANDI CRISI</a:t>
            </a:r>
            <a:endParaRPr lang="it-IT" sz="3200" b="1" dirty="0"/>
          </a:p>
        </p:txBody>
      </p:sp>
      <p:sp>
        <p:nvSpPr>
          <p:cNvPr id="3" name="Segnaposto contenuto 2"/>
          <p:cNvSpPr>
            <a:spLocks noGrp="1"/>
          </p:cNvSpPr>
          <p:nvPr>
            <p:ph idx="1"/>
          </p:nvPr>
        </p:nvSpPr>
        <p:spPr/>
        <p:txBody>
          <a:bodyPr>
            <a:noAutofit/>
          </a:bodyPr>
          <a:lstStyle/>
          <a:p>
            <a:pPr algn="just">
              <a:buNone/>
            </a:pPr>
            <a:r>
              <a:rPr lang="it-IT" sz="1800" cap="all" dirty="0">
                <a:solidFill>
                  <a:srgbClr val="0070C0"/>
                </a:solidFill>
              </a:rPr>
              <a:t>E confrontate queste parole con </a:t>
            </a:r>
            <a:r>
              <a:rPr lang="it-IT" sz="1800" cap="all" dirty="0" smtClean="0">
                <a:solidFill>
                  <a:srgbClr val="0070C0"/>
                </a:solidFill>
              </a:rPr>
              <a:t>quelle </a:t>
            </a:r>
            <a:r>
              <a:rPr lang="it-IT" sz="1800" cap="all" dirty="0">
                <a:solidFill>
                  <a:srgbClr val="0070C0"/>
                </a:solidFill>
              </a:rPr>
              <a:t>che alla crisi degli anni ’20 del ‘900 dedicò un grandissimo economista italiano: Luigi Einaudi:</a:t>
            </a:r>
          </a:p>
          <a:p>
            <a:pPr algn="just">
              <a:buNone/>
            </a:pPr>
            <a:r>
              <a:rPr lang="it-IT" sz="1800" i="1" cap="all" dirty="0">
                <a:solidFill>
                  <a:srgbClr val="0070C0"/>
                </a:solidFill>
              </a:rPr>
              <a:t>“Come si può pretendere che la crisi sia un incanto, e che a manovrare qualche commutatore cartaceo l’incanto svanisca? Ogni volta che, cadendo qualche edificio, si appurano i fatti, questi ci parlano di amministratori e imprenditori incompetenti, o avventati, o disonesti. Le imprese dirette da gente competente e prudente passano attraverso momenti duri ma resistono. Gran fracasso di rovine, invece, a chi fece in grande a furia di debiti, a chi progettò colossi, dominazioni, controlli e consorzi; a chi per sostenere l’edificio di carta fabbricò altra carta, e vendette carta a mezzo mondo; a chi, invece di frustare l’intelletto per inventare e applicare congegni tecnici nuovi o metodi perfetti di lavorazione e di organizzazione, riscosse plauso e profitti inventando catene di società, propine ad amministratori – comparse, rivalutazioni eleganti di enti patrimoniali. </a:t>
            </a:r>
            <a:endParaRPr lang="it-IT" sz="1800"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2/6</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ELEMENTI COMUNI NELLE</a:t>
            </a:r>
            <a:br>
              <a:rPr lang="it-IT" sz="3200" b="1" dirty="0" smtClean="0">
                <a:solidFill>
                  <a:srgbClr val="0070C0"/>
                </a:solidFill>
              </a:rPr>
            </a:br>
            <a:r>
              <a:rPr lang="it-IT" sz="3200" b="1" dirty="0" smtClean="0">
                <a:solidFill>
                  <a:srgbClr val="0070C0"/>
                </a:solidFill>
              </a:rPr>
              <a:t>CAUSE FINALI DELLE GRANDI CRISI</a:t>
            </a:r>
            <a:endParaRPr lang="it-IT" sz="3200" b="1" dirty="0"/>
          </a:p>
        </p:txBody>
      </p:sp>
      <p:sp>
        <p:nvSpPr>
          <p:cNvPr id="3" name="Segnaposto contenuto 2"/>
          <p:cNvSpPr>
            <a:spLocks noGrp="1"/>
          </p:cNvSpPr>
          <p:nvPr>
            <p:ph idx="1"/>
          </p:nvPr>
        </p:nvSpPr>
        <p:spPr/>
        <p:txBody>
          <a:bodyPr>
            <a:normAutofit fontScale="85000" lnSpcReduction="20000"/>
          </a:bodyPr>
          <a:lstStyle/>
          <a:p>
            <a:pPr algn="just">
              <a:buNone/>
            </a:pPr>
            <a:r>
              <a:rPr lang="it-IT" i="1" dirty="0">
                <a:solidFill>
                  <a:srgbClr val="0070C0"/>
                </a:solidFill>
              </a:rPr>
              <a:t>L’incanto c’è stato, e non è ancora rotto; ma è l’incanto degli scemi, dei farabutti e dei superbi. A iniettar carta, sia pure carta internazionale, in un mondo da cui gli scemi, i farabutti e i superbi non siano ancora stati cacciati via se non in parte, non si guarisce, no, la malattia; ma la si alimenta e </a:t>
            </a:r>
            <a:r>
              <a:rPr lang="it-IT" i="1" dirty="0" err="1">
                <a:solidFill>
                  <a:srgbClr val="0070C0"/>
                </a:solidFill>
              </a:rPr>
              <a:t>inciprignisce</a:t>
            </a:r>
            <a:r>
              <a:rPr lang="it-IT" i="1" dirty="0">
                <a:solidFill>
                  <a:srgbClr val="0070C0"/>
                </a:solidFill>
              </a:rPr>
              <a:t>. Non l’euforia della carta moneta occorre; ma il pentimento, la contrizione e la punizione dei peccatori; l’applicazione inventiva dei sopravvissuti. Fuor del catechismo di santa romana chiesa non c’è salvezza; dalla crisi non si esce se non allontanandosi dal vizio e praticando la virtù”.</a:t>
            </a:r>
            <a:endParaRPr lang="it-IT" dirty="0">
              <a:solidFill>
                <a:srgbClr val="0070C0"/>
              </a:solidFill>
            </a:endParaRPr>
          </a:p>
          <a:p>
            <a:pPr>
              <a:buNone/>
            </a:pPr>
            <a:endParaRPr lang="it-IT"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7</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3/1</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LE CARATTERISTICHE SPECIFICHE</a:t>
            </a:r>
            <a:br>
              <a:rPr lang="it-IT" sz="3200" b="1" dirty="0" smtClean="0">
                <a:solidFill>
                  <a:srgbClr val="0070C0"/>
                </a:solidFill>
              </a:rPr>
            </a:br>
            <a:r>
              <a:rPr lang="it-IT" sz="3200" b="1" dirty="0" err="1" smtClean="0">
                <a:solidFill>
                  <a:srgbClr val="0070C0"/>
                </a:solidFill>
              </a:rPr>
              <a:t>DI</a:t>
            </a:r>
            <a:r>
              <a:rPr lang="it-IT" sz="3200" b="1" dirty="0" smtClean="0">
                <a:solidFill>
                  <a:srgbClr val="0070C0"/>
                </a:solidFill>
              </a:rPr>
              <a:t> QUESTA CRISI</a:t>
            </a:r>
            <a:endParaRPr lang="it-IT" sz="3200" b="1" dirty="0">
              <a:solidFill>
                <a:srgbClr val="0070C0"/>
              </a:solidFill>
            </a:endParaRPr>
          </a:p>
        </p:txBody>
      </p:sp>
      <p:sp>
        <p:nvSpPr>
          <p:cNvPr id="3" name="Segnaposto contenuto 2"/>
          <p:cNvSpPr>
            <a:spLocks noGrp="1"/>
          </p:cNvSpPr>
          <p:nvPr>
            <p:ph idx="1"/>
          </p:nvPr>
        </p:nvSpPr>
        <p:spPr/>
        <p:txBody>
          <a:bodyPr>
            <a:normAutofit fontScale="70000" lnSpcReduction="20000"/>
          </a:bodyPr>
          <a:lstStyle/>
          <a:p>
            <a:pPr algn="just">
              <a:buNone/>
            </a:pPr>
            <a:endParaRPr lang="it-IT" cap="all" dirty="0" smtClean="0">
              <a:solidFill>
                <a:srgbClr val="0070C0"/>
              </a:solidFill>
            </a:endParaRPr>
          </a:p>
          <a:p>
            <a:pPr algn="just">
              <a:buNone/>
            </a:pPr>
            <a:r>
              <a:rPr lang="it-IT" cap="all" dirty="0" smtClean="0">
                <a:solidFill>
                  <a:srgbClr val="0070C0"/>
                </a:solidFill>
              </a:rPr>
              <a:t>Ma </a:t>
            </a:r>
            <a:r>
              <a:rPr lang="it-IT" cap="all" dirty="0">
                <a:solidFill>
                  <a:srgbClr val="0070C0"/>
                </a:solidFill>
              </a:rPr>
              <a:t>se hanno molti aspetti comuni nei loro meccanismi, le grandi crisi hanno anche delle caratterizzazioni proprie, che le rendono l’una diversa dall’altra. L’attuale crisi presenta le seguenti caratteristiche fondamentali: </a:t>
            </a:r>
          </a:p>
          <a:p>
            <a:pPr lvl="0" algn="just"/>
            <a:r>
              <a:rPr lang="it-IT" cap="all" dirty="0">
                <a:solidFill>
                  <a:srgbClr val="0070C0"/>
                </a:solidFill>
              </a:rPr>
              <a:t>È una crisi endogena, tutta interna al sistema e, all’inizio tutta interna al sistema bancario. Non ci sono cause esterne scatenanti come guerre, attacchi terroristici come quello delle due torri, inflazione selvaggia, terremoti, maremoti od altro. Si tratta di puro e semplice “</a:t>
            </a:r>
            <a:r>
              <a:rPr lang="it-IT" cap="all" dirty="0" err="1">
                <a:solidFill>
                  <a:srgbClr val="0070C0"/>
                </a:solidFill>
              </a:rPr>
              <a:t>mismanagement</a:t>
            </a:r>
            <a:r>
              <a:rPr lang="it-IT" cap="all" dirty="0">
                <a:solidFill>
                  <a:srgbClr val="0070C0"/>
                </a:solidFill>
              </a:rPr>
              <a:t>” bancario, una epidemia che ha colpito la maggior parte della congrega dei dirigenti bancari dei grandi gruppi, in modo persino difficile da comprendere come un tale “</a:t>
            </a:r>
            <a:r>
              <a:rPr lang="it-IT" cap="all" dirty="0" err="1">
                <a:solidFill>
                  <a:srgbClr val="0070C0"/>
                </a:solidFill>
              </a:rPr>
              <a:t>mismanagement</a:t>
            </a:r>
            <a:r>
              <a:rPr lang="it-IT" cap="all" dirty="0">
                <a:solidFill>
                  <a:srgbClr val="0070C0"/>
                </a:solidFill>
              </a:rPr>
              <a:t>” abbia potuto </a:t>
            </a:r>
            <a:r>
              <a:rPr lang="it-IT" cap="all" dirty="0" smtClean="0">
                <a:solidFill>
                  <a:srgbClr val="0070C0"/>
                </a:solidFill>
              </a:rPr>
              <a:t>verificarsi </a:t>
            </a:r>
            <a:r>
              <a:rPr lang="it-IT" cap="all" dirty="0">
                <a:solidFill>
                  <a:srgbClr val="0070C0"/>
                </a:solidFill>
              </a:rPr>
              <a:t>in questo modo e in queste dimensioni;</a:t>
            </a:r>
          </a:p>
          <a:p>
            <a:pPr algn="just">
              <a:buNone/>
            </a:pPr>
            <a:endParaRPr lang="it-IT" cap="all" dirty="0">
              <a:solidFill>
                <a:srgbClr val="0070C0"/>
              </a:solidFill>
            </a:endParaRP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8</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cap="all" dirty="0" smtClean="0">
                <a:solidFill>
                  <a:srgbClr val="0070C0"/>
                </a:solidFill>
              </a:rPr>
              <a:t>Scheda 3/2</a:t>
            </a:r>
            <a:r>
              <a:rPr lang="it-IT" sz="3200" dirty="0" smtClean="0">
                <a:solidFill>
                  <a:srgbClr val="0070C0"/>
                </a:solidFill>
              </a:rPr>
              <a:t/>
            </a:r>
            <a:br>
              <a:rPr lang="it-IT" sz="3200" dirty="0" smtClean="0">
                <a:solidFill>
                  <a:srgbClr val="0070C0"/>
                </a:solidFill>
              </a:rPr>
            </a:br>
            <a:r>
              <a:rPr lang="it-IT" sz="3200" b="1" dirty="0" smtClean="0">
                <a:solidFill>
                  <a:srgbClr val="0070C0"/>
                </a:solidFill>
              </a:rPr>
              <a:t>LE CARATTERISTICHE SPECIFICHE</a:t>
            </a:r>
            <a:br>
              <a:rPr lang="it-IT" sz="3200" b="1" dirty="0" smtClean="0">
                <a:solidFill>
                  <a:srgbClr val="0070C0"/>
                </a:solidFill>
              </a:rPr>
            </a:br>
            <a:r>
              <a:rPr lang="it-IT" sz="3200" b="1" dirty="0" err="1" smtClean="0">
                <a:solidFill>
                  <a:srgbClr val="0070C0"/>
                </a:solidFill>
              </a:rPr>
              <a:t>DI</a:t>
            </a:r>
            <a:r>
              <a:rPr lang="it-IT" sz="3200" b="1" dirty="0" smtClean="0">
                <a:solidFill>
                  <a:srgbClr val="0070C0"/>
                </a:solidFill>
              </a:rPr>
              <a:t> QUESTA CRISI</a:t>
            </a:r>
            <a:endParaRPr lang="it-IT" sz="3200" b="1" dirty="0"/>
          </a:p>
        </p:txBody>
      </p:sp>
      <p:sp>
        <p:nvSpPr>
          <p:cNvPr id="3" name="Segnaposto contenuto 2"/>
          <p:cNvSpPr>
            <a:spLocks noGrp="1"/>
          </p:cNvSpPr>
          <p:nvPr>
            <p:ph idx="1"/>
          </p:nvPr>
        </p:nvSpPr>
        <p:spPr>
          <a:xfrm>
            <a:off x="500034" y="1571612"/>
            <a:ext cx="8229600" cy="4525963"/>
          </a:xfrm>
        </p:spPr>
        <p:txBody>
          <a:bodyPr>
            <a:normAutofit fontScale="62500" lnSpcReduction="20000"/>
          </a:bodyPr>
          <a:lstStyle/>
          <a:p>
            <a:pPr lvl="0" algn="just"/>
            <a:r>
              <a:rPr lang="it-IT" cap="all" dirty="0">
                <a:solidFill>
                  <a:srgbClr val="0070C0"/>
                </a:solidFill>
              </a:rPr>
              <a:t>È una crisi globale. Non c’è mai stata una crisi così globale come questa</a:t>
            </a:r>
            <a:r>
              <a:rPr lang="it-IT" cap="all" dirty="0" smtClean="0">
                <a:solidFill>
                  <a:srgbClr val="0070C0"/>
                </a:solidFill>
              </a:rPr>
              <a:t>, anche se con </a:t>
            </a:r>
            <a:r>
              <a:rPr lang="it-IT" cap="all" dirty="0" err="1" smtClean="0">
                <a:solidFill>
                  <a:srgbClr val="0070C0"/>
                </a:solidFill>
              </a:rPr>
              <a:t>intensita’</a:t>
            </a:r>
            <a:r>
              <a:rPr lang="it-IT" cap="all" dirty="0" smtClean="0">
                <a:solidFill>
                  <a:srgbClr val="0070C0"/>
                </a:solidFill>
              </a:rPr>
              <a:t> ed effetti molto diversi </a:t>
            </a:r>
            <a:r>
              <a:rPr lang="it-IT" cap="all" dirty="0">
                <a:solidFill>
                  <a:srgbClr val="0070C0"/>
                </a:solidFill>
              </a:rPr>
              <a:t>e ciò è comprensibile perché non c’è mai stata un’economia globale come la nostra;</a:t>
            </a:r>
          </a:p>
          <a:p>
            <a:pPr algn="just"/>
            <a:r>
              <a:rPr lang="it-IT" cap="all" dirty="0">
                <a:solidFill>
                  <a:srgbClr val="0070C0"/>
                </a:solidFill>
              </a:rPr>
              <a:t>È una crisi di proporzioni gigantesche. </a:t>
            </a:r>
            <a:r>
              <a:rPr lang="it-IT" cap="all" dirty="0" smtClean="0">
                <a:solidFill>
                  <a:srgbClr val="0070C0"/>
                </a:solidFill>
              </a:rPr>
              <a:t>L’ammontare </a:t>
            </a:r>
            <a:r>
              <a:rPr lang="it-IT" cap="all" dirty="0">
                <a:solidFill>
                  <a:srgbClr val="0070C0"/>
                </a:solidFill>
              </a:rPr>
              <a:t>delle perdite bancarie, a livello mondiale, è tanto elevato da giustificare la domanda: ma come può essere successo? I prestiti </a:t>
            </a:r>
            <a:r>
              <a:rPr lang="it-IT" cap="all" dirty="0" err="1">
                <a:solidFill>
                  <a:srgbClr val="0070C0"/>
                </a:solidFill>
              </a:rPr>
              <a:t>subprime</a:t>
            </a:r>
            <a:r>
              <a:rPr lang="it-IT" cap="all" dirty="0">
                <a:solidFill>
                  <a:srgbClr val="0070C0"/>
                </a:solidFill>
              </a:rPr>
              <a:t> USA non sono sufficienti per spiegare l’ammontare di queste perdite. Gli </a:t>
            </a:r>
            <a:r>
              <a:rPr lang="it-IT" cap="all" dirty="0" err="1">
                <a:solidFill>
                  <a:srgbClr val="0070C0"/>
                </a:solidFill>
              </a:rPr>
              <a:t>ammontari</a:t>
            </a:r>
            <a:r>
              <a:rPr lang="it-IT" cap="all" dirty="0">
                <a:solidFill>
                  <a:srgbClr val="0070C0"/>
                </a:solidFill>
              </a:rPr>
              <a:t> in gioco sono talmente elevati che con i capitali già immessi dai vari governi per sanare le perdite bancarie sino ad ora emerse, padre </a:t>
            </a:r>
            <a:r>
              <a:rPr lang="it-IT" cap="all" dirty="0" err="1">
                <a:solidFill>
                  <a:srgbClr val="0070C0"/>
                </a:solidFill>
              </a:rPr>
              <a:t>Marcolini</a:t>
            </a:r>
            <a:r>
              <a:rPr lang="it-IT" cap="all" dirty="0">
                <a:solidFill>
                  <a:srgbClr val="0070C0"/>
                </a:solidFill>
              </a:rPr>
              <a:t> di Brescia avrebbe sicuramente costruito una casa per tutti gli americani che ne avessero bisogno. La verità è che le perdite da insolvenze di </a:t>
            </a:r>
            <a:r>
              <a:rPr lang="it-IT" cap="all" dirty="0" err="1">
                <a:solidFill>
                  <a:srgbClr val="0070C0"/>
                </a:solidFill>
              </a:rPr>
              <a:t>subprime</a:t>
            </a:r>
            <a:r>
              <a:rPr lang="it-IT" cap="all" dirty="0">
                <a:solidFill>
                  <a:srgbClr val="0070C0"/>
                </a:solidFill>
              </a:rPr>
              <a:t> sono state esaltate e moltiplicate molte volte passando da un intermediario finanziario all’altro, da un investitore all’altro.</a:t>
            </a:r>
          </a:p>
        </p:txBody>
      </p:sp>
      <p:sp>
        <p:nvSpPr>
          <p:cNvPr id="4" name="Segnaposto numero diapositiva 3"/>
          <p:cNvSpPr>
            <a:spLocks noGrp="1"/>
          </p:cNvSpPr>
          <p:nvPr>
            <p:ph type="sldNum" sz="quarter" idx="12"/>
          </p:nvPr>
        </p:nvSpPr>
        <p:spPr/>
        <p:txBody>
          <a:bodyPr/>
          <a:lstStyle/>
          <a:p>
            <a:fld id="{416457E0-B813-426B-AB98-609C3EC3771A}" type="slidenum">
              <a:rPr lang="it-IT" smtClean="0"/>
              <a:pPr/>
              <a:t>9</a:t>
            </a:fld>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3842</Words>
  <Application>Microsoft Office PowerPoint</Application>
  <PresentationFormat>Presentazione su schermo (4:3)</PresentationFormat>
  <Paragraphs>190</Paragraphs>
  <Slides>33</Slides>
  <Notes>1</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Tema di Office</vt:lpstr>
      <vt:lpstr>Scheda 1 LA CRISI E LE IMPRESE</vt:lpstr>
      <vt:lpstr>Scheda 2/1 ELEMENTI COMUNI NELLE CAUSE FINALI DELLE GRANDI CRISI</vt:lpstr>
      <vt:lpstr>Scheda 2/2 ELEMENTI COMUNI NELLE CAUSE FINALI DELLE GRANDI CRISI</vt:lpstr>
      <vt:lpstr>Scheda 2/3 ELEMENTI COMUNI NELLE CAUSE FINALI DELLE GRANDI CRISI</vt:lpstr>
      <vt:lpstr>Scheda 2/4 ELEMENTI COMUNI NELLE CAUSE FINALI DELLE GRANDI CRISI</vt:lpstr>
      <vt:lpstr>Scheda 2/5 ELEMENTI COMUNI NELLE CAUSE FINALI DELLE GRANDI CRISI</vt:lpstr>
      <vt:lpstr>Scheda 2/6 ELEMENTI COMUNI NELLE CAUSE FINALI DELLE GRANDI CRISI</vt:lpstr>
      <vt:lpstr>Scheda 3/1 LE CARATTERISTICHE SPECIFICHE DI QUESTA CRISI</vt:lpstr>
      <vt:lpstr>Scheda 3/2 LE CARATTERISTICHE SPECIFICHE DI QUESTA CRISI</vt:lpstr>
      <vt:lpstr>Scheda 3/3 LE CARATTERISTICHE SPECIFICHE DI QUESTA CRISI</vt:lpstr>
      <vt:lpstr>Scheda 3/4 LE CARATTERISTICHE SPECIFICHE DI QUESTA CRISI</vt:lpstr>
      <vt:lpstr>Scheda 4/1 I  NEMICI PER UNA COMPRENSIONE CORRETTA  DELLA CRISI E QUINDI PER UNA FONDATA AZIONE CORRETTIVA </vt:lpstr>
      <vt:lpstr>Scheda 4/1 finale I  NEMICI PER UNA COMPRENSIONE CORRETTA  DELLA CRISI E QUINDI PER UNA FONDATA AZIONE CORRETTIVA </vt:lpstr>
      <vt:lpstr>Scheda 4/2 I  NEMICI PER UNA COMPRENSIONE CORRETTA  DELLA CRISI E QUINDI PER UNA FONDATA AZIONE CORRETTIVA </vt:lpstr>
      <vt:lpstr>Scheda 4/3 I  NEMICI PER UNA COMPRENSIONE CORRETTA  DELLA CRISI E QUINDI PER UNA FONDATA AZIONE CORRETTIVA </vt:lpstr>
      <vt:lpstr>Scheda 4/4 I  NEMICI PER UNA COMPRENSIONE CORRETTA  DELLA CRISI E QUINDI PER UNA FONDATA AZIONE CORRETTIVA </vt:lpstr>
      <vt:lpstr>Scheda 4/4 finale I  NEMICI PER UNA COMPRENSIONE CORRETTA  DELLA CRISI E QUINDI PER UNA FONDATA AZIONE CORRETTIVA </vt:lpstr>
      <vt:lpstr>Scheda 4/5 I  NEMICI PER UNA COMPRENSIONE CORRETTA  DELLA CRISI E QUINDI PER UNA FONDATA AZIONE CORRETTIVA </vt:lpstr>
      <vt:lpstr>Scheda 4/6 I  NEMICI PER UNA COMPRENSIONE CORRETTA  DELLA CRISI E QUINDI PER UNA FONDATA AZIONE CORRETTIVA </vt:lpstr>
      <vt:lpstr>Scheda 5 ma quando verra’ la ripresa?</vt:lpstr>
      <vt:lpstr>Scheda 6/1 MA, ALLORA, QUANDO AVREMO UN NUOVO ASSETTO  ECONOMICO EQUILIBRATO?</vt:lpstr>
      <vt:lpstr>Scheda 6/2 MA, ALLORA, QUANDO AVREMO UN NUOVO ASSETTO  ECONOMICO EQUILIBRATO?</vt:lpstr>
      <vt:lpstr>Scheda 6/3 MA, ALLORA, QUANDO AVREMO UN NUOVO ASSETTO  ECONOMICO EQUILIBRATO?</vt:lpstr>
      <vt:lpstr>Scheda 6/4 MA, ALLORA, QUANDO AVREMO UN NUOVO ASSETTO  ECONOMICO EQUILIBRATO?</vt:lpstr>
      <vt:lpstr>Scheda 7/1 Ma le imprese?</vt:lpstr>
      <vt:lpstr>Scheda 7/2 Ma le imprese?</vt:lpstr>
      <vt:lpstr>Scheda 7/3 Ma le imprese?</vt:lpstr>
      <vt:lpstr>Scheda 7/4 Ma le imprese?</vt:lpstr>
      <vt:lpstr>Scheda 7/5 Ma le imprese?</vt:lpstr>
      <vt:lpstr>Scheda 7/6 Ma le imprese?</vt:lpstr>
      <vt:lpstr>Scheda 7/7 Ma le imprese?</vt:lpstr>
      <vt:lpstr>Scheda 7/8 Ma le imprese?</vt:lpstr>
      <vt:lpstr>Scheda 8 ED INFINE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Patrizia Zecchin - Vitale Novello &amp; Co</dc:creator>
  <cp:lastModifiedBy>Patrizia Zecchin - Vitale Novello &amp; Co</cp:lastModifiedBy>
  <cp:revision>45</cp:revision>
  <dcterms:created xsi:type="dcterms:W3CDTF">2009-06-11T09:44:56Z</dcterms:created>
  <dcterms:modified xsi:type="dcterms:W3CDTF">2009-06-15T15:21:48Z</dcterms:modified>
</cp:coreProperties>
</file>